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3"/>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Roboto Condensed"/>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Condensed-boldItalic.fntdata"/><Relationship Id="rId72" Type="http://schemas.openxmlformats.org/officeDocument/2006/relationships/font" Target="fonts/RobotoCondense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Condensed-bold.fntdata"/><Relationship Id="rId70" Type="http://schemas.openxmlformats.org/officeDocument/2006/relationships/font" Target="fonts/RobotoCondense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6659b2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6659b2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33342be5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33342be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latin typeface="Roboto Condensed"/>
                <a:ea typeface="Roboto Condensed"/>
                <a:cs typeface="Roboto Condensed"/>
                <a:sym typeface="Roboto Condensed"/>
              </a:rPr>
              <a:t>No photos of only one child or only one volunteer and child in the frame as this is a violation of the Juvenile Justice Act.</a:t>
            </a:r>
            <a:endParaRPr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33342be5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f33342be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6659b2c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06659b2c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33342be5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33342be5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Roboto Condensed"/>
                <a:ea typeface="Roboto Condensed"/>
                <a:cs typeface="Roboto Condensed"/>
                <a:sym typeface="Roboto Condensed"/>
              </a:rPr>
              <a:t>Do follow this, in relevant cases.</a:t>
            </a:r>
            <a:r>
              <a:rPr lang="en" sz="1400">
                <a:solidFill>
                  <a:schemeClr val="dk1"/>
                </a:solidFill>
                <a:latin typeface="Roboto Condensed"/>
                <a:ea typeface="Roboto Condensed"/>
                <a:cs typeface="Roboto Condensed"/>
                <a:sym typeface="Roboto Condensed"/>
              </a:rPr>
              <a:t> </a:t>
            </a:r>
            <a:endParaRPr sz="14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6659b2c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6659b2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33342be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f33342be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6659b2c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06659b2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f33342be5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f33342be5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33342be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f33342be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6d8c87aa7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6d8c87aa7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Roboto Condensed"/>
                <a:ea typeface="Roboto Condensed"/>
                <a:cs typeface="Roboto Condensed"/>
                <a:sym typeface="Roboto Condensed"/>
              </a:rPr>
              <a:t>Do follow this, in relevant cases.</a:t>
            </a:r>
            <a:r>
              <a:rPr lang="en" sz="1400">
                <a:solidFill>
                  <a:schemeClr val="dk1"/>
                </a:solidFill>
                <a:latin typeface="Roboto Condensed"/>
                <a:ea typeface="Roboto Condensed"/>
                <a:cs typeface="Roboto Condensed"/>
                <a:sym typeface="Roboto Condensed"/>
              </a:rPr>
              <a:t> </a:t>
            </a:r>
            <a:endParaRPr sz="14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33342be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f33342be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6d8c87aa7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6d8c87aa7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6d8c87aa7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6d8c87aa7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Roboto Condensed"/>
                <a:ea typeface="Roboto Condensed"/>
                <a:cs typeface="Roboto Condensed"/>
                <a:sym typeface="Roboto Condensed"/>
              </a:rPr>
              <a:t>Do follow this, in relevant cases.</a:t>
            </a:r>
            <a:r>
              <a:rPr lang="en" sz="1400">
                <a:solidFill>
                  <a:schemeClr val="dk1"/>
                </a:solidFill>
                <a:latin typeface="Roboto Condensed"/>
                <a:ea typeface="Roboto Condensed"/>
                <a:cs typeface="Roboto Condensed"/>
                <a:sym typeface="Roboto Condensed"/>
              </a:rPr>
              <a:t> </a:t>
            </a:r>
            <a:endParaRPr sz="14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6d8c87aa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6d8c87aa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f33342be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f33342be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33342be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f33342be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appropriate photo. This is included in the mix to show the difference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f33342be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f33342be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f33342be5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f33342be5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ef0c103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ef0c103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ef0c103a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ef0c103a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f0c103a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f0c103a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33342be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f33342be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it up .</a:t>
            </a:r>
            <a:r>
              <a:rPr lang="en" sz="1800">
                <a:solidFill>
                  <a:schemeClr val="dk1"/>
                </a:solidFill>
                <a:latin typeface="Roboto Condensed"/>
                <a:ea typeface="Roboto Condensed"/>
                <a:cs typeface="Roboto Condensed"/>
                <a:sym typeface="Roboto Condensed"/>
              </a:rPr>
              <a:t>Volunteers are strictly advised against sharing personal pictures on social media or any public platforms.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f0c103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ef0c103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f0c103a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f0c103a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f0c103a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ef0c103a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ef0c103a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ef0c103a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ef0c103a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ef0c103a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f0c103a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ef0c103a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f0c103a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ef0c103a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69619477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69619477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6961947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6961947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6961947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6961947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33342be5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f33342be5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it up .</a:t>
            </a:r>
            <a:r>
              <a:rPr lang="en" sz="1800">
                <a:solidFill>
                  <a:schemeClr val="dk1"/>
                </a:solidFill>
                <a:latin typeface="Roboto Condensed"/>
                <a:ea typeface="Roboto Condensed"/>
                <a:cs typeface="Roboto Condensed"/>
                <a:sym typeface="Roboto Condensed"/>
              </a:rPr>
              <a:t>Volunteers are strictly advised against sharing personal pictures on social media or any public platforms.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69619477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69619477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6961947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6961947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6a3aa0c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6a3aa0c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9619477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69619477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69619477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69619477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6a3aa0cb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6a3aa0cb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69619477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69619477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69619477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69619477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6a3aa0cb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6a3aa0cb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69619477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69619477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33342be5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f33342be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69619477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69619477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69619477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69619477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solidFill>
                  <a:srgbClr val="4B4B4B"/>
                </a:solidFill>
              </a:rPr>
              <a:t>You put sunscreen on because you know exposed skin burns under the midday sun. It's a similar situation for your camera. During the summer months, the sun can be extremely bright, especially at noon. This means you will have to protect your shots from being overexposed by increasing the shutter speed or decreasing the aperture. Both changes reduce the amount of light coming throughout the lens. Don't be surprised if you have to increase your shutter speed up to 1/1000s or even 1/1500s to get the shot you want. This can be perfectly normal in the middle of a very bright day.</a:t>
            </a:r>
            <a:endParaRPr>
              <a:solidFill>
                <a:srgbClr val="4B4B4B"/>
              </a:solidFill>
            </a:endParaRPr>
          </a:p>
          <a:p>
            <a:pPr indent="-298450" lvl="0" marL="457200" rtl="0" algn="l">
              <a:lnSpc>
                <a:spcPct val="115000"/>
              </a:lnSpc>
              <a:spcBef>
                <a:spcPts val="0"/>
              </a:spcBef>
              <a:spcAft>
                <a:spcPts val="0"/>
              </a:spcAft>
              <a:buSzPts val="1100"/>
              <a:buAutoNum type="arabicPeriod"/>
            </a:pPr>
            <a:r>
              <a:rPr lang="en">
                <a:solidFill>
                  <a:srgbClr val="4B4B4B"/>
                </a:solidFill>
              </a:rPr>
              <a:t>Many subjects look their best when light is shining on them from the sides. That's why sunrise and sunset are the best times to take any photo. In the middle of the day, the sun shines directly overhead and can sometimes cast strong shadows on your subject (usually the face). That's why it's sometimes best to wait an hour or two for the sun to move just slightly across the horizon so you can get a more sideways kind of lighting. This isn’t always necessary. If you’re already out and about, don’t let the sun stop you from rattling off a few shots.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6ba369e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6ba369e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050">
                <a:solidFill>
                  <a:srgbClr val="747474"/>
                </a:solidFill>
                <a:highlight>
                  <a:srgbClr val="FFFFFF"/>
                </a:highlight>
              </a:rPr>
              <a:t>When your subject looks slightly down or even straight ahead on an overcast day it can be hard to get enough light in their eyes to make the beautiful catchlights we strive for as photographers. However, if you can get higher than your subject by having them squat down, bringing a step-stool, or finding a hill or structure to raise you above eye level, they will be looking up at the sky. Suddenly you will find their whole eyes filled with light. If it’s too bright this may make them squint, but on the dark, overcast days this can make for a beautiful portrait. It’s a really easy thing to do with babies, and the flat lighting works so well with their sweet little faces, but it’s a tip that works for any age.</a:t>
            </a:r>
            <a:endParaRPr sz="1050">
              <a:solidFill>
                <a:srgbClr val="747474"/>
              </a:solidFill>
              <a:highlight>
                <a:srgbClr val="FFFFFF"/>
              </a:highlight>
            </a:endParaRPr>
          </a:p>
          <a:p>
            <a:pPr indent="-295275" lvl="0" marL="457200" rtl="0" algn="l">
              <a:spcBef>
                <a:spcPts val="0"/>
              </a:spcBef>
              <a:spcAft>
                <a:spcPts val="0"/>
              </a:spcAft>
              <a:buClr>
                <a:srgbClr val="747474"/>
              </a:buClr>
              <a:buSzPts val="1050"/>
              <a:buAutoNum type="arabicPeriod"/>
            </a:pPr>
            <a:r>
              <a:rPr lang="en" sz="1050">
                <a:solidFill>
                  <a:srgbClr val="747474"/>
                </a:solidFill>
                <a:highlight>
                  <a:srgbClr val="FFFFFF"/>
                </a:highlight>
              </a:rPr>
              <a:t>Light on an overcast day tends to be pretty flat. This can cause people to look somewhat flat and dimensionless. To create dimension, you can use anything in your surroundings — buildings, trees, a fence, etc. — to block some of the light in one or more directions to create directional light. You can also use a reflector, or even a flash to craft directional light on an overcast day, to help mold the lighting.</a:t>
            </a:r>
            <a:endParaRPr sz="1050">
              <a:solidFill>
                <a:srgbClr val="747474"/>
              </a:solidFill>
              <a:highlight>
                <a:srgbClr val="FFFFFF"/>
              </a:highlight>
            </a:endParaRPr>
          </a:p>
          <a:p>
            <a:pPr indent="-295275" lvl="0" marL="457200" rtl="0" algn="l">
              <a:spcBef>
                <a:spcPts val="0"/>
              </a:spcBef>
              <a:spcAft>
                <a:spcPts val="0"/>
              </a:spcAft>
              <a:buClr>
                <a:srgbClr val="747474"/>
              </a:buClr>
              <a:buSzPts val="1050"/>
              <a:buAutoNum type="arabicPeriod"/>
            </a:pPr>
            <a:r>
              <a:rPr lang="en" sz="1050">
                <a:solidFill>
                  <a:srgbClr val="747474"/>
                </a:solidFill>
                <a:highlight>
                  <a:srgbClr val="FFFFFF"/>
                </a:highlight>
              </a:rPr>
              <a:t>A dark, stormy sky can be as interesting in a portrait as a beautiful blue sky. That being said, a flat overcast sky often wants to blow out to white or turn a light gray, and can really take away from a beautiful portrait. Consider not including the sky at all in your image or conversely embracing the flat backdrop as an integral part of your image</a:t>
            </a:r>
            <a:endParaRPr sz="1050">
              <a:solidFill>
                <a:srgbClr val="747474"/>
              </a:solidFill>
              <a:highlight>
                <a:srgbClr val="FFFFFF"/>
              </a:highlight>
            </a:endParaRPr>
          </a:p>
          <a:p>
            <a:pPr indent="-295275" lvl="0" marL="457200" rtl="0" algn="l">
              <a:spcBef>
                <a:spcPts val="0"/>
              </a:spcBef>
              <a:spcAft>
                <a:spcPts val="0"/>
              </a:spcAft>
              <a:buClr>
                <a:srgbClr val="747474"/>
              </a:buClr>
              <a:buSzPts val="1050"/>
              <a:buAutoNum type="arabicPeriod"/>
            </a:pPr>
            <a:r>
              <a:rPr lang="en" sz="1050">
                <a:solidFill>
                  <a:srgbClr val="747474"/>
                </a:solidFill>
                <a:highlight>
                  <a:srgbClr val="FFFFFF"/>
                </a:highlight>
              </a:rPr>
              <a:t>Since there is generally less light on an overcast day, you’ll want to watch your settings to make sure you are getting a proper exposure. Often you’ll want to bump your ISO to 400, 800, or even 1600 to let in enough light. Even then you may need to open up your aperture or slow your shutter. Just be careful not to let your shutter speed drop lower than you can easily freeze the scene in front of you when trying to get a nice sharp portrait.</a:t>
            </a:r>
            <a:endParaRPr sz="1050">
              <a:solidFill>
                <a:srgbClr val="747474"/>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6a3aa0cb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6a3aa0cb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6ba369ec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6ba369ec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6a3aa0cb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6a3aa0cb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6a3aa0cb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6a3aa0c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6a3aa0cb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6a3aa0cb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6a3aa0cb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6a3aa0cb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6ba369ec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6ba369ec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33342be5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33342be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6a3aa0cb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6a3aa0cb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246ae750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2246ae750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246ae75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246ae75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246ae750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2246ae750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6659b2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6659b2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33342be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f33342be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33342be5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33342be5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400">
                <a:solidFill>
                  <a:schemeClr val="dk1"/>
                </a:solidFill>
                <a:latin typeface="Roboto Condensed"/>
                <a:ea typeface="Roboto Condensed"/>
                <a:cs typeface="Roboto Condensed"/>
                <a:sym typeface="Roboto Condensed"/>
              </a:rPr>
              <a:t>This includes not taking pictures of children during the pool session or in their rooms.</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rtl="0" algn="l">
              <a:spcBef>
                <a:spcPts val="640"/>
              </a:spcBef>
              <a:spcAft>
                <a:spcPts val="0"/>
              </a:spcAft>
              <a:buClr>
                <a:schemeClr val="dk1"/>
              </a:buClr>
              <a:buSzPts val="1800"/>
              <a:buFont typeface="Arial"/>
              <a:buChar char="•"/>
              <a:defRPr/>
            </a:lvl1pPr>
            <a:lvl2pPr indent="-317500" lvl="1" marL="914400" rtl="0" algn="l">
              <a:spcBef>
                <a:spcPts val="1600"/>
              </a:spcBef>
              <a:spcAft>
                <a:spcPts val="0"/>
              </a:spcAft>
              <a:buClr>
                <a:schemeClr val="dk1"/>
              </a:buClr>
              <a:buSzPts val="1400"/>
              <a:buFont typeface="Arial"/>
              <a:buChar char="–"/>
              <a:defRPr/>
            </a:lvl2pPr>
            <a:lvl3pPr indent="-317500" lvl="2" marL="1371600" rtl="0" algn="l">
              <a:spcBef>
                <a:spcPts val="1600"/>
              </a:spcBef>
              <a:spcAft>
                <a:spcPts val="0"/>
              </a:spcAft>
              <a:buClr>
                <a:schemeClr val="dk1"/>
              </a:buClr>
              <a:buSzPts val="1400"/>
              <a:buFont typeface="Arial"/>
              <a:buChar char="•"/>
              <a:defRPr/>
            </a:lvl3pPr>
            <a:lvl4pPr indent="-317500" lvl="3" marL="1828800" rtl="0" algn="l">
              <a:spcBef>
                <a:spcPts val="1600"/>
              </a:spcBef>
              <a:spcAft>
                <a:spcPts val="0"/>
              </a:spcAft>
              <a:buClr>
                <a:schemeClr val="dk1"/>
              </a:buClr>
              <a:buSzPts val="1400"/>
              <a:buFont typeface="Arial"/>
              <a:buChar char="–"/>
              <a:defRPr/>
            </a:lvl4pPr>
            <a:lvl5pPr indent="-317500" lvl="4" marL="2286000" rtl="0" algn="l">
              <a:spcBef>
                <a:spcPts val="1600"/>
              </a:spcBef>
              <a:spcAft>
                <a:spcPts val="0"/>
              </a:spcAft>
              <a:buClr>
                <a:schemeClr val="dk1"/>
              </a:buClr>
              <a:buSzPts val="1400"/>
              <a:buFont typeface="Arial"/>
              <a:buChar char="»"/>
              <a:defRPr/>
            </a:lvl5pPr>
            <a:lvl6pPr indent="-317500" lvl="5" marL="2743200" rtl="0" algn="l">
              <a:spcBef>
                <a:spcPts val="1600"/>
              </a:spcBef>
              <a:spcAft>
                <a:spcPts val="0"/>
              </a:spcAft>
              <a:buClr>
                <a:schemeClr val="dk1"/>
              </a:buClr>
              <a:buSzPts val="1400"/>
              <a:buFont typeface="Arial"/>
              <a:buChar char="•"/>
              <a:defRPr/>
            </a:lvl6pPr>
            <a:lvl7pPr indent="-317500" lvl="6" marL="3200400" rtl="0" algn="l">
              <a:spcBef>
                <a:spcPts val="1600"/>
              </a:spcBef>
              <a:spcAft>
                <a:spcPts val="0"/>
              </a:spcAft>
              <a:buClr>
                <a:schemeClr val="dk1"/>
              </a:buClr>
              <a:buSzPts val="1400"/>
              <a:buFont typeface="Arial"/>
              <a:buChar char="•"/>
              <a:defRPr/>
            </a:lvl7pPr>
            <a:lvl8pPr indent="-317500" lvl="7" marL="3657600" rtl="0" algn="l">
              <a:spcBef>
                <a:spcPts val="1600"/>
              </a:spcBef>
              <a:spcAft>
                <a:spcPts val="0"/>
              </a:spcAft>
              <a:buClr>
                <a:schemeClr val="dk1"/>
              </a:buClr>
              <a:buSzPts val="1400"/>
              <a:buFont typeface="Arial"/>
              <a:buChar char="•"/>
              <a:defRPr/>
            </a:lvl8pPr>
            <a:lvl9pPr indent="-317500" lvl="8" marL="4114800" rtl="0" algn="l">
              <a:spcBef>
                <a:spcPts val="1600"/>
              </a:spcBef>
              <a:spcAft>
                <a:spcPts val="1600"/>
              </a:spcAft>
              <a:buClr>
                <a:schemeClr val="dk1"/>
              </a:buClr>
              <a:buSzPts val="1400"/>
              <a:buFont typeface="Arial"/>
              <a:buChar char="•"/>
              <a:defRPr/>
            </a:lvl9pPr>
          </a:lstStyle>
          <a:p/>
        </p:txBody>
      </p:sp>
      <p:sp>
        <p:nvSpPr>
          <p:cNvPr id="98" name="Google Shape;98;p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99" name="Google Shape;99;p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00" name="Google Shape;100;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2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09" name="Google Shape;109;p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p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 name="Google Shape;111;p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2" name="Shape 112"/>
        <p:cNvGrpSpPr/>
        <p:nvPr/>
      </p:nvGrpSpPr>
      <p:grpSpPr>
        <a:xfrm>
          <a:off x="0" y="0"/>
          <a:ext cx="0" cy="0"/>
          <a:chOff x="0" y="0"/>
          <a:chExt cx="0" cy="0"/>
        </a:xfrm>
      </p:grpSpPr>
      <p:sp>
        <p:nvSpPr>
          <p:cNvPr id="113" name="Google Shape;113;p2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14" name="Google Shape;114;p2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5" name="Google Shape;115;p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 name="Google Shape;116;p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29"/>
          <p:cNvSpPr txBox="1"/>
          <p:nvPr>
            <p:ph type="title"/>
          </p:nvPr>
        </p:nvSpPr>
        <p:spPr>
          <a:xfrm rot="5400000">
            <a:off x="5463749" y="1371637"/>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20" name="Google Shape;120;p29"/>
          <p:cNvSpPr txBox="1"/>
          <p:nvPr>
            <p:ph idx="1" type="body"/>
          </p:nvPr>
        </p:nvSpPr>
        <p:spPr>
          <a:xfrm rot="5400000">
            <a:off x="1272749" y="-609563"/>
            <a:ext cx="4388700" cy="6019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1" name="Google Shape;121;p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4" name="Shape 124"/>
        <p:cNvGrpSpPr/>
        <p:nvPr/>
      </p:nvGrpSpPr>
      <p:grpSpPr>
        <a:xfrm>
          <a:off x="0" y="0"/>
          <a:ext cx="0" cy="0"/>
          <a:chOff x="0" y="0"/>
          <a:chExt cx="0" cy="0"/>
        </a:xfrm>
      </p:grpSpPr>
      <p:sp>
        <p:nvSpPr>
          <p:cNvPr id="125" name="Google Shape;125;p3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26" name="Google Shape;126;p30"/>
          <p:cNvSpPr txBox="1"/>
          <p:nvPr>
            <p:ph idx="1" type="body"/>
          </p:nvPr>
        </p:nvSpPr>
        <p:spPr>
          <a:xfrm rot="5400000">
            <a:off x="2874748" y="-1217400"/>
            <a:ext cx="3394500" cy="822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7" name="Google Shape;127;p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 name="Google Shape;128;p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0" name="Shape 130"/>
        <p:cNvGrpSpPr/>
        <p:nvPr/>
      </p:nvGrpSpPr>
      <p:grpSpPr>
        <a:xfrm>
          <a:off x="0" y="0"/>
          <a:ext cx="0" cy="0"/>
          <a:chOff x="0" y="0"/>
          <a:chExt cx="0" cy="0"/>
        </a:xfrm>
      </p:grpSpPr>
      <p:sp>
        <p:nvSpPr>
          <p:cNvPr id="131" name="Google Shape;131;p31"/>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32" name="Google Shape;132;p31"/>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33" name="Google Shape;133;p31"/>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134" name="Google Shape;134;p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 name="Google Shape;135;p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7" name="Shape 137"/>
        <p:cNvGrpSpPr/>
        <p:nvPr/>
      </p:nvGrpSpPr>
      <p:grpSpPr>
        <a:xfrm>
          <a:off x="0" y="0"/>
          <a:ext cx="0" cy="0"/>
          <a:chOff x="0" y="0"/>
          <a:chExt cx="0" cy="0"/>
        </a:xfrm>
      </p:grpSpPr>
      <p:sp>
        <p:nvSpPr>
          <p:cNvPr id="138" name="Google Shape;138;p32"/>
          <p:cNvSpPr txBox="1"/>
          <p:nvPr>
            <p:ph type="title"/>
          </p:nvPr>
        </p:nvSpPr>
        <p:spPr>
          <a:xfrm>
            <a:off x="457202"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39" name="Google Shape;139;p32"/>
          <p:cNvSpPr txBox="1"/>
          <p:nvPr>
            <p:ph idx="1" type="body"/>
          </p:nvPr>
        </p:nvSpPr>
        <p:spPr>
          <a:xfrm>
            <a:off x="3575050" y="204797"/>
            <a:ext cx="5111700" cy="438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0" name="Google Shape;140;p32"/>
          <p:cNvSpPr txBox="1"/>
          <p:nvPr>
            <p:ph idx="2" type="body"/>
          </p:nvPr>
        </p:nvSpPr>
        <p:spPr>
          <a:xfrm>
            <a:off x="457202" y="1076327"/>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141" name="Google Shape;141;p3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3" name="Google Shape;143;p3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
        <p:nvSpPr>
          <p:cNvPr id="145" name="Google Shape;145;p3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3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3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8" name="Shape 148"/>
        <p:cNvGrpSpPr/>
        <p:nvPr/>
      </p:nvGrpSpPr>
      <p:grpSpPr>
        <a:xfrm>
          <a:off x="0" y="0"/>
          <a:ext cx="0" cy="0"/>
          <a:chOff x="0" y="0"/>
          <a:chExt cx="0" cy="0"/>
        </a:xfrm>
      </p:grpSpPr>
      <p:sp>
        <p:nvSpPr>
          <p:cNvPr id="149" name="Google Shape;149;p3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50" name="Google Shape;150;p34"/>
          <p:cNvSpPr txBox="1"/>
          <p:nvPr>
            <p:ph idx="1" type="body"/>
          </p:nvPr>
        </p:nvSpPr>
        <p:spPr>
          <a:xfrm>
            <a:off x="457200" y="1151334"/>
            <a:ext cx="4040100" cy="480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151" name="Google Shape;151;p3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52" name="Google Shape;152;p34"/>
          <p:cNvSpPr txBox="1"/>
          <p:nvPr>
            <p:ph idx="3" type="body"/>
          </p:nvPr>
        </p:nvSpPr>
        <p:spPr>
          <a:xfrm>
            <a:off x="4645030" y="1151334"/>
            <a:ext cx="4041900" cy="480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153" name="Google Shape;153;p34"/>
          <p:cNvSpPr txBox="1"/>
          <p:nvPr>
            <p:ph idx="4" type="body"/>
          </p:nvPr>
        </p:nvSpPr>
        <p:spPr>
          <a:xfrm>
            <a:off x="4645030" y="1631156"/>
            <a:ext cx="4041900" cy="2963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54" name="Google Shape;154;p3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3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 name="Google Shape;156;p3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7" name="Shape 157"/>
        <p:cNvGrpSpPr/>
        <p:nvPr/>
      </p:nvGrpSpPr>
      <p:grpSpPr>
        <a:xfrm>
          <a:off x="0" y="0"/>
          <a:ext cx="0" cy="0"/>
          <a:chOff x="0" y="0"/>
          <a:chExt cx="0" cy="0"/>
        </a:xfrm>
      </p:grpSpPr>
      <p:sp>
        <p:nvSpPr>
          <p:cNvPr id="158" name="Google Shape;158;p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59" name="Google Shape;159;p35"/>
          <p:cNvSpPr txBox="1"/>
          <p:nvPr>
            <p:ph idx="1" type="body"/>
          </p:nvPr>
        </p:nvSpPr>
        <p:spPr>
          <a:xfrm>
            <a:off x="457200" y="1200154"/>
            <a:ext cx="4038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0" name="Google Shape;160;p35"/>
          <p:cNvSpPr txBox="1"/>
          <p:nvPr>
            <p:ph idx="2" type="body"/>
          </p:nvPr>
        </p:nvSpPr>
        <p:spPr>
          <a:xfrm>
            <a:off x="4648200" y="1200154"/>
            <a:ext cx="4038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1" name="Google Shape;161;p3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 name="Google Shape;162;p3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 name="Google Shape;163;p3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 name="Shape 164"/>
        <p:cNvGrpSpPr/>
        <p:nvPr/>
      </p:nvGrpSpPr>
      <p:grpSpPr>
        <a:xfrm>
          <a:off x="0" y="0"/>
          <a:ext cx="0" cy="0"/>
          <a:chOff x="0" y="0"/>
          <a:chExt cx="0" cy="0"/>
        </a:xfrm>
      </p:grpSpPr>
      <p:sp>
        <p:nvSpPr>
          <p:cNvPr id="165" name="Google Shape;165;p36"/>
          <p:cNvSpPr txBox="1"/>
          <p:nvPr>
            <p:ph type="title"/>
          </p:nvPr>
        </p:nvSpPr>
        <p:spPr>
          <a:xfrm>
            <a:off x="722312" y="3305184"/>
            <a:ext cx="7772400" cy="1021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66" name="Google Shape;166;p36"/>
          <p:cNvSpPr txBox="1"/>
          <p:nvPr>
            <p:ph idx="1" type="body"/>
          </p:nvPr>
        </p:nvSpPr>
        <p:spPr>
          <a:xfrm>
            <a:off x="722312"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167" name="Google Shape;167;p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3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3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37"/>
          <p:cNvSpPr txBox="1"/>
          <p:nvPr>
            <p:ph type="ctrTitle"/>
          </p:nvPr>
        </p:nvSpPr>
        <p:spPr>
          <a:xfrm>
            <a:off x="685800" y="1597827"/>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72" name="Google Shape;172;p3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64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56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8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3" name="Google Shape;173;p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3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 name="Shape 176"/>
        <p:cNvGrpSpPr/>
        <p:nvPr/>
      </p:nvGrpSpPr>
      <p:grpSpPr>
        <a:xfrm>
          <a:off x="0" y="0"/>
          <a:ext cx="0" cy="0"/>
          <a:chOff x="0" y="0"/>
          <a:chExt cx="0" cy="0"/>
        </a:xfrm>
      </p:grpSpPr>
      <p:sp>
        <p:nvSpPr>
          <p:cNvPr id="177" name="Google Shape;177;p3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79" name="Google Shape;179;p3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0" name="Shape 180"/>
        <p:cNvGrpSpPr/>
        <p:nvPr/>
      </p:nvGrpSpPr>
      <p:grpSpPr>
        <a:xfrm>
          <a:off x="0" y="0"/>
          <a:ext cx="0" cy="0"/>
          <a:chOff x="0" y="0"/>
          <a:chExt cx="0" cy="0"/>
        </a:xfrm>
      </p:grpSpPr>
      <p:sp>
        <p:nvSpPr>
          <p:cNvPr id="181" name="Google Shape;181;p3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Font typeface="Roboto Condensed"/>
              <a:buNone/>
              <a:defRPr sz="12000">
                <a:latin typeface="Roboto Condensed"/>
                <a:ea typeface="Roboto Condensed"/>
                <a:cs typeface="Roboto Condensed"/>
                <a:sym typeface="Roboto Condense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2" name="Google Shape;182;p3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rtl="0" algn="ctr">
              <a:spcBef>
                <a:spcPts val="640"/>
              </a:spcBef>
              <a:spcAft>
                <a:spcPts val="0"/>
              </a:spcAft>
              <a:buSzPts val="1400"/>
              <a:buFont typeface="Roboto Condensed"/>
              <a:buChar char="•"/>
              <a:defRPr>
                <a:latin typeface="Roboto Condensed"/>
                <a:ea typeface="Roboto Condensed"/>
                <a:cs typeface="Roboto Condensed"/>
                <a:sym typeface="Roboto Condensed"/>
              </a:defRPr>
            </a:lvl1pPr>
            <a:lvl2pPr indent="-317500" lvl="1" marL="914400" rtl="0" algn="ctr">
              <a:spcBef>
                <a:spcPts val="560"/>
              </a:spcBef>
              <a:spcAft>
                <a:spcPts val="0"/>
              </a:spcAft>
              <a:buSzPts val="1400"/>
              <a:buFont typeface="Roboto Condensed"/>
              <a:buChar char="–"/>
              <a:defRPr>
                <a:latin typeface="Roboto Condensed"/>
                <a:ea typeface="Roboto Condensed"/>
                <a:cs typeface="Roboto Condensed"/>
                <a:sym typeface="Roboto Condensed"/>
              </a:defRPr>
            </a:lvl2pPr>
            <a:lvl3pPr indent="-317500" lvl="2" marL="1371600" rtl="0" algn="ctr">
              <a:spcBef>
                <a:spcPts val="480"/>
              </a:spcBef>
              <a:spcAft>
                <a:spcPts val="0"/>
              </a:spcAft>
              <a:buSzPts val="1400"/>
              <a:buFont typeface="Roboto Condensed"/>
              <a:buChar char="•"/>
              <a:defRPr>
                <a:latin typeface="Roboto Condensed"/>
                <a:ea typeface="Roboto Condensed"/>
                <a:cs typeface="Roboto Condensed"/>
                <a:sym typeface="Roboto Condensed"/>
              </a:defRPr>
            </a:lvl3pPr>
            <a:lvl4pPr indent="-317500" lvl="3" marL="1828800" rtl="0" algn="ctr">
              <a:spcBef>
                <a:spcPts val="400"/>
              </a:spcBef>
              <a:spcAft>
                <a:spcPts val="0"/>
              </a:spcAft>
              <a:buSzPts val="1400"/>
              <a:buFont typeface="Roboto Condensed"/>
              <a:buChar char="–"/>
              <a:defRPr>
                <a:latin typeface="Roboto Condensed"/>
                <a:ea typeface="Roboto Condensed"/>
                <a:cs typeface="Roboto Condensed"/>
                <a:sym typeface="Roboto Condensed"/>
              </a:defRPr>
            </a:lvl4pPr>
            <a:lvl5pPr indent="-317500" lvl="4" marL="2286000" rtl="0" algn="ctr">
              <a:spcBef>
                <a:spcPts val="400"/>
              </a:spcBef>
              <a:spcAft>
                <a:spcPts val="0"/>
              </a:spcAft>
              <a:buSzPts val="1400"/>
              <a:buFont typeface="Roboto Condensed"/>
              <a:buChar char="»"/>
              <a:defRPr>
                <a:latin typeface="Roboto Condensed"/>
                <a:ea typeface="Roboto Condensed"/>
                <a:cs typeface="Roboto Condensed"/>
                <a:sym typeface="Roboto Condensed"/>
              </a:defRPr>
            </a:lvl5pPr>
            <a:lvl6pPr indent="-317500" lvl="5" marL="2743200" rtl="0" algn="ctr">
              <a:spcBef>
                <a:spcPts val="400"/>
              </a:spcBef>
              <a:spcAft>
                <a:spcPts val="0"/>
              </a:spcAft>
              <a:buSzPts val="1400"/>
              <a:buFont typeface="Roboto Condensed"/>
              <a:buChar char="•"/>
              <a:defRPr>
                <a:latin typeface="Roboto Condensed"/>
                <a:ea typeface="Roboto Condensed"/>
                <a:cs typeface="Roboto Condensed"/>
                <a:sym typeface="Roboto Condensed"/>
              </a:defRPr>
            </a:lvl6pPr>
            <a:lvl7pPr indent="-317500" lvl="6" marL="3200400" rtl="0" algn="ctr">
              <a:spcBef>
                <a:spcPts val="400"/>
              </a:spcBef>
              <a:spcAft>
                <a:spcPts val="0"/>
              </a:spcAft>
              <a:buSzPts val="1400"/>
              <a:buFont typeface="Roboto Condensed"/>
              <a:buChar char="•"/>
              <a:defRPr>
                <a:latin typeface="Roboto Condensed"/>
                <a:ea typeface="Roboto Condensed"/>
                <a:cs typeface="Roboto Condensed"/>
                <a:sym typeface="Roboto Condensed"/>
              </a:defRPr>
            </a:lvl7pPr>
            <a:lvl8pPr indent="-317500" lvl="7" marL="3657600" rtl="0" algn="ctr">
              <a:spcBef>
                <a:spcPts val="400"/>
              </a:spcBef>
              <a:spcAft>
                <a:spcPts val="0"/>
              </a:spcAft>
              <a:buSzPts val="1400"/>
              <a:buFont typeface="Roboto Condensed"/>
              <a:buChar char="•"/>
              <a:defRPr>
                <a:latin typeface="Roboto Condensed"/>
                <a:ea typeface="Roboto Condensed"/>
                <a:cs typeface="Roboto Condensed"/>
                <a:sym typeface="Roboto Condensed"/>
              </a:defRPr>
            </a:lvl8pPr>
            <a:lvl9pPr indent="-317500" lvl="8" marL="4114800" rtl="0" algn="ctr">
              <a:spcBef>
                <a:spcPts val="400"/>
              </a:spcBef>
              <a:spcAft>
                <a:spcPts val="0"/>
              </a:spcAft>
              <a:buSzPts val="1400"/>
              <a:buFont typeface="Roboto Condensed"/>
              <a:buChar char="•"/>
              <a:defRPr>
                <a:latin typeface="Roboto Condensed"/>
                <a:ea typeface="Roboto Condensed"/>
                <a:cs typeface="Roboto Condensed"/>
                <a:sym typeface="Roboto Condensed"/>
              </a:defRPr>
            </a:lvl9pPr>
          </a:lstStyle>
          <a:p/>
        </p:txBody>
      </p:sp>
      <p:sp>
        <p:nvSpPr>
          <p:cNvPr id="183" name="Google Shape;183;p3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4" name="Shape 184"/>
        <p:cNvGrpSpPr/>
        <p:nvPr/>
      </p:nvGrpSpPr>
      <p:grpSpPr>
        <a:xfrm>
          <a:off x="0" y="0"/>
          <a:ext cx="0" cy="0"/>
          <a:chOff x="0" y="0"/>
          <a:chExt cx="0" cy="0"/>
        </a:xfrm>
      </p:grpSpPr>
      <p:sp>
        <p:nvSpPr>
          <p:cNvPr id="185" name="Google Shape;185;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186" name="Google Shape;186;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187" name="Google Shape;187;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188" name="Google Shape;188;p4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89" name="Shape 189"/>
        <p:cNvGrpSpPr/>
        <p:nvPr/>
      </p:nvGrpSpPr>
      <p:grpSpPr>
        <a:xfrm>
          <a:off x="0" y="0"/>
          <a:ext cx="0" cy="0"/>
          <a:chOff x="0" y="0"/>
          <a:chExt cx="0" cy="0"/>
        </a:xfrm>
      </p:grpSpPr>
      <p:sp>
        <p:nvSpPr>
          <p:cNvPr id="190" name="Google Shape;190;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1" name="Google Shape;191;p4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sz="1800"/>
            </a:lvl2pPr>
            <a:lvl3pPr indent="0" lvl="2" marL="0" marR="0" rtl="0" algn="ctr">
              <a:spcBef>
                <a:spcPts val="0"/>
              </a:spcBef>
              <a:spcAft>
                <a:spcPts val="0"/>
              </a:spcAft>
              <a:buSzPts val="1400"/>
              <a:buNone/>
              <a:defRPr sz="1800"/>
            </a:lvl3pPr>
            <a:lvl4pPr indent="0" lvl="3" marL="0" marR="0" rtl="0" algn="ctr">
              <a:spcBef>
                <a:spcPts val="0"/>
              </a:spcBef>
              <a:spcAft>
                <a:spcPts val="0"/>
              </a:spcAft>
              <a:buSzPts val="1400"/>
              <a:buNone/>
              <a:defRPr sz="1800"/>
            </a:lvl4pPr>
            <a:lvl5pPr indent="0" lvl="4" marL="0" marR="0" rtl="0" algn="ctr">
              <a:spcBef>
                <a:spcPts val="0"/>
              </a:spcBef>
              <a:spcAft>
                <a:spcPts val="0"/>
              </a:spcAft>
              <a:buSzPts val="1400"/>
              <a:buNone/>
              <a:defRPr sz="1800"/>
            </a:lvl5pPr>
            <a:lvl6pPr indent="0" lvl="5" marL="457200" marR="0" rtl="0" algn="ctr">
              <a:spcBef>
                <a:spcPts val="0"/>
              </a:spcBef>
              <a:spcAft>
                <a:spcPts val="0"/>
              </a:spcAft>
              <a:buSzPts val="1400"/>
              <a:buNone/>
              <a:defRPr sz="1800"/>
            </a:lvl6pPr>
            <a:lvl7pPr indent="0" lvl="6" marL="914400" marR="0" rtl="0" algn="ctr">
              <a:spcBef>
                <a:spcPts val="0"/>
              </a:spcBef>
              <a:spcAft>
                <a:spcPts val="0"/>
              </a:spcAft>
              <a:buSzPts val="1400"/>
              <a:buNone/>
              <a:defRPr sz="1800"/>
            </a:lvl7pPr>
            <a:lvl8pPr indent="0" lvl="7" marL="1371600" marR="0" rtl="0" algn="ctr">
              <a:spcBef>
                <a:spcPts val="0"/>
              </a:spcBef>
              <a:spcAft>
                <a:spcPts val="0"/>
              </a:spcAft>
              <a:buSzPts val="1400"/>
              <a:buNone/>
              <a:defRPr sz="1800"/>
            </a:lvl8pPr>
            <a:lvl9pPr indent="0" lvl="8" marL="1828800" marR="0" rtl="0" algn="ctr">
              <a:spcBef>
                <a:spcPts val="0"/>
              </a:spcBef>
              <a:spcAft>
                <a:spcPts val="0"/>
              </a:spcAft>
              <a:buSzPts val="1400"/>
              <a:buNone/>
              <a:defRPr sz="1800"/>
            </a:lvl9pPr>
          </a:lstStyle>
          <a:p/>
        </p:txBody>
      </p:sp>
      <p:sp>
        <p:nvSpPr>
          <p:cNvPr id="103" name="Google Shape;103;p2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5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48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4" name="Google Shape;104;p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 name="Google Shape;105;p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docs.google.com/forms/d/1ZT5r6Q1iaEJwBgwu6wuPS6y7YZi-mTOZTy2BMolFvu4/ed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jpg"/><Relationship Id="rId4" Type="http://schemas.openxmlformats.org/officeDocument/2006/relationships/image" Target="../media/image48.jpg"/><Relationship Id="rId5" Type="http://schemas.openxmlformats.org/officeDocument/2006/relationships/image" Target="../media/image2.jpg"/><Relationship Id="rId6"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www.kenrockwell.com/tech/image-stabilization.htm" TargetMode="External"/><Relationship Id="rId4" Type="http://schemas.openxmlformats.org/officeDocument/2006/relationships/image" Target="../media/image1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www.amazon.in/s/?ie=UTF8&amp;keywords=5+in+1+reflector+kit&amp;tag=googinhydr1-21&amp;index=electronics&amp;hvadid=91801916891&amp;hvpos=1t1&amp;hvnetw=g&amp;hvrand=184310846593876913&amp;hvpone=&amp;hvptwo=&amp;hvqmt=b&amp;hvdev=c&amp;hvdvcmdl=&amp;hvlocint=&amp;hvlocphy=9062006&amp;hvtargid=kwd-2954600245&amp;ref=pd_sl_5251ju0nl7_b" TargetMode="External"/><Relationship Id="rId4" Type="http://schemas.openxmlformats.org/officeDocument/2006/relationships/hyperlink" Target="http://www.amazon.in/s/?ie=UTF8&amp;keywords=pop+up+flash+diffuser+canon&amp;tag=googinhydr1-21&amp;index=electronics&amp;hvadid=70642836153&amp;hvpos=1t1&amp;hvnetw=g&amp;hvrand=4808128235680262283&amp;hvpone=&amp;hvptwo=&amp;hvqmt=b&amp;hvdev=c&amp;hvdvcmdl=&amp;hvlocint=&amp;hvlocphy=9062006&amp;hvtargid=kwd-18088177846&amp;ref=pd_sl_32adg1qv57_b" TargetMode="External"/><Relationship Id="rId5" Type="http://schemas.openxmlformats.org/officeDocument/2006/relationships/image" Target="../media/image2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4.jpg"/><Relationship Id="rId4" Type="http://schemas.openxmlformats.org/officeDocument/2006/relationships/image" Target="../media/image2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hyperlink" Target="http://www.exposureguide.com/focusing-modes.htm" TargetMode="External"/><Relationship Id="rId4" Type="http://schemas.openxmlformats.org/officeDocument/2006/relationships/image" Target="../media/image2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hyperlink" Target="https://www.google.co.in/search?q=paper+chinese+lantern&amp;biw=1276&amp;bih=716&amp;source=lnms&amp;tbm=isch&amp;sa=X&amp;ved=0ahUKEwjZuvbBt_vOAhUWSI8KHdWnCpkQ_AUIBigB" TargetMode="External"/><Relationship Id="rId4" Type="http://schemas.openxmlformats.org/officeDocument/2006/relationships/image" Target="../media/image3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2.jpg"/><Relationship Id="rId4" Type="http://schemas.openxmlformats.org/officeDocument/2006/relationships/hyperlink" Target="http://shultzphotoschool.com/dont-ever-use-your-pop-up-flash-again-ever/" TargetMode="External"/><Relationship Id="rId5"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hyperlink" Target="http://www.school-of-digital-photography.com/2013/12/12-most-common-exposure-problems-faced-by-photographers-and-how-to-fix-them.html" TargetMode="External"/><Relationship Id="rId4" Type="http://schemas.openxmlformats.org/officeDocument/2006/relationships/hyperlink" Target="http://www.jkost.com/lightroom.html" TargetMode="External"/><Relationship Id="rId5" Type="http://schemas.openxmlformats.org/officeDocument/2006/relationships/hyperlink" Target="https://www.youtube.com/watch?v=IqNg-YG9rUg" TargetMode="External"/><Relationship Id="rId6" Type="http://schemas.openxmlformats.org/officeDocument/2006/relationships/hyperlink" Target="http://photography.tutsplus.com/tutorials/the-ultimate-beginners-introduction-to-exposure--photo-3028" TargetMode="External"/><Relationship Id="rId7" Type="http://schemas.openxmlformats.org/officeDocument/2006/relationships/hyperlink" Target="http://digital-photography-school.com/introduction-to-white-balanc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0.jpg"/><Relationship Id="rId4" Type="http://schemas.openxmlformats.org/officeDocument/2006/relationships/image" Target="../media/image36.jpg"/><Relationship Id="rId5" Type="http://schemas.openxmlformats.org/officeDocument/2006/relationships/image" Target="../media/image39.jpg"/><Relationship Id="rId6" Type="http://schemas.openxmlformats.org/officeDocument/2006/relationships/image" Target="../media/image27.jpg"/><Relationship Id="rId7" Type="http://schemas.openxmlformats.org/officeDocument/2006/relationships/image" Target="../media/image4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8.jpg"/><Relationship Id="rId4" Type="http://schemas.openxmlformats.org/officeDocument/2006/relationships/image" Target="../media/image35.jpg"/><Relationship Id="rId5" Type="http://schemas.openxmlformats.org/officeDocument/2006/relationships/image" Target="../media/image34.jpg"/><Relationship Id="rId6" Type="http://schemas.openxmlformats.org/officeDocument/2006/relationships/image" Target="../media/image42.jpg"/><Relationship Id="rId7" Type="http://schemas.openxmlformats.org/officeDocument/2006/relationships/image" Target="../media/image38.jpg"/><Relationship Id="rId8" Type="http://schemas.openxmlformats.org/officeDocument/2006/relationships/image" Target="../media/image3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1.jpg"/><Relationship Id="rId4" Type="http://schemas.openxmlformats.org/officeDocument/2006/relationships/image" Target="../media/image46.jpg"/><Relationship Id="rId5"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2"/>
          <p:cNvSpPr txBox="1"/>
          <p:nvPr>
            <p:ph type="ctrTitle"/>
          </p:nvPr>
        </p:nvSpPr>
        <p:spPr>
          <a:xfrm>
            <a:off x="685800" y="2020502"/>
            <a:ext cx="7772400" cy="11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ED1849"/>
                </a:solidFill>
                <a:latin typeface="Roboto Condensed"/>
                <a:ea typeface="Roboto Condensed"/>
                <a:cs typeface="Roboto Condensed"/>
                <a:sym typeface="Roboto Condensed"/>
              </a:rPr>
              <a:t> Shelter Photo Guidelines</a:t>
            </a:r>
            <a:endParaRPr b="1" sz="4800">
              <a:solidFill>
                <a:srgbClr val="ED1849"/>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1"/>
          <p:cNvSpPr txBox="1"/>
          <p:nvPr/>
        </p:nvSpPr>
        <p:spPr>
          <a:xfrm>
            <a:off x="53850" y="955675"/>
            <a:ext cx="88587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rPr b="1" lang="en" sz="3600">
                <a:solidFill>
                  <a:schemeClr val="dk1"/>
                </a:solidFill>
                <a:latin typeface="Roboto Condensed"/>
                <a:ea typeface="Roboto Condensed"/>
                <a:cs typeface="Roboto Condensed"/>
                <a:sym typeface="Roboto Condensed"/>
              </a:rPr>
              <a:t>Photographs should contain </a:t>
            </a:r>
            <a:r>
              <a:rPr b="1" lang="en" sz="3600">
                <a:solidFill>
                  <a:schemeClr val="accent1"/>
                </a:solidFill>
                <a:latin typeface="Roboto Condensed"/>
                <a:ea typeface="Roboto Condensed"/>
                <a:cs typeface="Roboto Condensed"/>
                <a:sym typeface="Roboto Condensed"/>
              </a:rPr>
              <a:t>more than one child</a:t>
            </a:r>
            <a:r>
              <a:rPr b="1" lang="en" sz="3600">
                <a:solidFill>
                  <a:schemeClr val="dk1"/>
                </a:solidFill>
                <a:latin typeface="Roboto Condensed"/>
                <a:ea typeface="Roboto Condensed"/>
                <a:cs typeface="Roboto Condensed"/>
                <a:sym typeface="Roboto Condensed"/>
              </a:rPr>
              <a:t> in the frame.</a:t>
            </a:r>
            <a:r>
              <a:rPr lang="en" sz="3600">
                <a:solidFill>
                  <a:schemeClr val="dk1"/>
                </a:solidFill>
                <a:latin typeface="Roboto Condensed"/>
                <a:ea typeface="Roboto Condensed"/>
                <a:cs typeface="Roboto Condensed"/>
                <a:sym typeface="Roboto Condensed"/>
              </a:rPr>
              <a:t> </a:t>
            </a:r>
            <a:endParaRPr sz="3600">
              <a:solidFill>
                <a:schemeClr val="dk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2"/>
          <p:cNvSpPr txBox="1"/>
          <p:nvPr/>
        </p:nvSpPr>
        <p:spPr>
          <a:xfrm>
            <a:off x="96800" y="955675"/>
            <a:ext cx="90471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3600">
              <a:solidFill>
                <a:schemeClr val="dk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rPr b="1" lang="en" sz="3600">
                <a:solidFill>
                  <a:schemeClr val="dk1"/>
                </a:solidFill>
                <a:latin typeface="Roboto Condensed"/>
                <a:ea typeface="Roboto Condensed"/>
                <a:cs typeface="Roboto Condensed"/>
                <a:sym typeface="Roboto Condensed"/>
              </a:rPr>
              <a:t>Photographs </a:t>
            </a:r>
            <a:r>
              <a:rPr b="1" lang="en" sz="3600">
                <a:solidFill>
                  <a:schemeClr val="accent1"/>
                </a:solidFill>
                <a:latin typeface="Roboto Condensed"/>
                <a:ea typeface="Roboto Condensed"/>
                <a:cs typeface="Roboto Condensed"/>
                <a:sym typeface="Roboto Condensed"/>
              </a:rPr>
              <a:t>should not exhibit close physical proximity</a:t>
            </a:r>
            <a:r>
              <a:rPr b="1" lang="en" sz="3600">
                <a:solidFill>
                  <a:schemeClr val="dk1"/>
                </a:solidFill>
                <a:latin typeface="Roboto Condensed"/>
                <a:ea typeface="Roboto Condensed"/>
                <a:cs typeface="Roboto Condensed"/>
                <a:sym typeface="Roboto Condensed"/>
              </a:rPr>
              <a:t> between a volunteer and child.</a:t>
            </a:r>
            <a:endParaRPr sz="3600">
              <a:solidFill>
                <a:schemeClr val="dk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t/>
            </a:r>
            <a:endParaRPr sz="3600">
              <a:solidFill>
                <a:schemeClr val="dk1"/>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3"/>
          <p:cNvSpPr txBox="1"/>
          <p:nvPr>
            <p:ph type="title"/>
          </p:nvPr>
        </p:nvSpPr>
        <p:spPr>
          <a:xfrm>
            <a:off x="199350" y="2143050"/>
            <a:ext cx="8745300" cy="857400"/>
          </a:xfrm>
          <a:prstGeom prst="rect">
            <a:avLst/>
          </a:prstGeom>
        </p:spPr>
        <p:txBody>
          <a:bodyPr anchorCtr="0" anchor="ctr" bIns="91425" lIns="91425" spcFirstLastPara="1" rIns="91425" wrap="square" tIns="91425">
            <a:noAutofit/>
          </a:bodyPr>
          <a:lstStyle/>
          <a:p>
            <a:pPr indent="0" lvl="0" marL="0" rtl="0" algn="ctr">
              <a:lnSpc>
                <a:spcPct val="115000"/>
              </a:lnSpc>
              <a:spcBef>
                <a:spcPts val="1800"/>
              </a:spcBef>
              <a:spcAft>
                <a:spcPts val="0"/>
              </a:spcAft>
              <a:buClr>
                <a:schemeClr val="dk1"/>
              </a:buClr>
              <a:buSzPts val="1100"/>
              <a:buFont typeface="Arial"/>
              <a:buNone/>
            </a:pPr>
            <a:r>
              <a:rPr b="1" lang="en" sz="3600">
                <a:solidFill>
                  <a:schemeClr val="accent1"/>
                </a:solidFill>
                <a:latin typeface="Roboto Condensed"/>
                <a:ea typeface="Roboto Condensed"/>
                <a:cs typeface="Roboto Condensed"/>
                <a:sym typeface="Roboto Condensed"/>
              </a:rPr>
              <a:t>Guidelines for Sharing and Publishing images</a:t>
            </a:r>
            <a:endParaRPr b="1" sz="3600">
              <a:solidFill>
                <a:schemeClr val="accent1"/>
              </a:solidFill>
              <a:latin typeface="Roboto Condensed"/>
              <a:ea typeface="Roboto Condensed"/>
              <a:cs typeface="Roboto Condensed"/>
              <a:sym typeface="Roboto Condensed"/>
            </a:endParaRPr>
          </a:p>
          <a:p>
            <a:pPr indent="0" lvl="0" marL="0" rtl="0" algn="ctr">
              <a:spcBef>
                <a:spcPts val="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4"/>
          <p:cNvSpPr txBox="1"/>
          <p:nvPr/>
        </p:nvSpPr>
        <p:spPr>
          <a:xfrm>
            <a:off x="236375" y="863525"/>
            <a:ext cx="89661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600">
              <a:solidFill>
                <a:schemeClr val="dk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rPr b="1" lang="en" sz="3600">
                <a:solidFill>
                  <a:schemeClr val="dk1"/>
                </a:solidFill>
                <a:latin typeface="Roboto Condensed"/>
                <a:ea typeface="Roboto Condensed"/>
                <a:cs typeface="Roboto Condensed"/>
                <a:sym typeface="Roboto Condensed"/>
              </a:rPr>
              <a:t>Some shelter authorities may </a:t>
            </a:r>
            <a:r>
              <a:rPr b="1" lang="en" sz="3600">
                <a:solidFill>
                  <a:schemeClr val="accent1"/>
                </a:solidFill>
                <a:latin typeface="Roboto Condensed"/>
                <a:ea typeface="Roboto Condensed"/>
                <a:cs typeface="Roboto Condensed"/>
                <a:sym typeface="Roboto Condensed"/>
              </a:rPr>
              <a:t>request to view the photographs</a:t>
            </a:r>
            <a:r>
              <a:rPr b="1" lang="en" sz="3600">
                <a:solidFill>
                  <a:schemeClr val="dk1"/>
                </a:solidFill>
                <a:latin typeface="Roboto Condensed"/>
                <a:ea typeface="Roboto Condensed"/>
                <a:cs typeface="Roboto Condensed"/>
                <a:sym typeface="Roboto Condensed"/>
              </a:rPr>
              <a:t> before we share it.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5"/>
          <p:cNvSpPr txBox="1"/>
          <p:nvPr>
            <p:ph type="title"/>
          </p:nvPr>
        </p:nvSpPr>
        <p:spPr>
          <a:xfrm>
            <a:off x="457200" y="2143053"/>
            <a:ext cx="8229600" cy="857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latin typeface="Roboto Condensed"/>
                <a:ea typeface="Roboto Condensed"/>
                <a:cs typeface="Roboto Condensed"/>
                <a:sym typeface="Roboto Condensed"/>
              </a:rPr>
              <a:t>Photographs for external partners can be shared after approval from Director. External partners should be informed not to use the photographs publicly.</a:t>
            </a:r>
            <a:endParaRPr b="1"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6"/>
          <p:cNvSpPr txBox="1"/>
          <p:nvPr/>
        </p:nvSpPr>
        <p:spPr>
          <a:xfrm>
            <a:off x="510200" y="863525"/>
            <a:ext cx="82296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just">
              <a:spcBef>
                <a:spcPts val="0"/>
              </a:spcBef>
              <a:spcAft>
                <a:spcPts val="0"/>
              </a:spcAft>
              <a:buNone/>
            </a:pPr>
            <a:r>
              <a:rPr b="1" lang="en" sz="3600">
                <a:solidFill>
                  <a:schemeClr val="dk1"/>
                </a:solidFill>
                <a:latin typeface="Roboto Condensed"/>
                <a:ea typeface="Roboto Condensed"/>
                <a:cs typeface="Roboto Condensed"/>
                <a:sym typeface="Roboto Condensed"/>
              </a:rPr>
              <a:t>When published, the images and text related to children will </a:t>
            </a:r>
            <a:r>
              <a:rPr b="1" lang="en" sz="3600">
                <a:solidFill>
                  <a:schemeClr val="accent1"/>
                </a:solidFill>
                <a:latin typeface="Roboto Condensed"/>
                <a:ea typeface="Roboto Condensed"/>
                <a:cs typeface="Roboto Condensed"/>
                <a:sym typeface="Roboto Condensed"/>
              </a:rPr>
              <a:t>not</a:t>
            </a:r>
            <a:r>
              <a:rPr b="1" lang="en" sz="3600">
                <a:solidFill>
                  <a:schemeClr val="dk1"/>
                </a:solidFill>
                <a:latin typeface="Roboto Condensed"/>
                <a:ea typeface="Roboto Condensed"/>
                <a:cs typeface="Roboto Condensed"/>
                <a:sym typeface="Roboto Condensed"/>
              </a:rPr>
              <a:t> contain manipulated or sensationalized text and/or images and discriminatory or degrading language. </a:t>
            </a:r>
            <a:endParaRPr b="1" sz="3600">
              <a:solidFill>
                <a:schemeClr val="dk1"/>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7"/>
          <p:cNvSpPr txBox="1"/>
          <p:nvPr>
            <p:ph type="title"/>
          </p:nvPr>
        </p:nvSpPr>
        <p:spPr>
          <a:xfrm>
            <a:off x="478500" y="1154298"/>
            <a:ext cx="8187000" cy="25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Roboto Condensed"/>
                <a:ea typeface="Roboto Condensed"/>
                <a:cs typeface="Roboto Condensed"/>
                <a:sym typeface="Roboto Condensed"/>
              </a:rPr>
              <a:t>Wherever photographs are used, MAD will take special care to </a:t>
            </a:r>
            <a:r>
              <a:rPr b="1" lang="en" sz="3600">
                <a:solidFill>
                  <a:schemeClr val="accent1"/>
                </a:solidFill>
                <a:latin typeface="Roboto Condensed"/>
                <a:ea typeface="Roboto Condensed"/>
                <a:cs typeface="Roboto Condensed"/>
                <a:sym typeface="Roboto Condensed"/>
              </a:rPr>
              <a:t>protect children’s identities</a:t>
            </a:r>
            <a:r>
              <a:rPr b="1" lang="en" sz="3600">
                <a:solidFill>
                  <a:schemeClr val="dk1"/>
                </a:solidFill>
                <a:latin typeface="Roboto Condensed"/>
                <a:ea typeface="Roboto Condensed"/>
                <a:cs typeface="Roboto Condensed"/>
                <a:sym typeface="Roboto Condensed"/>
              </a:rPr>
              <a:t> and specific geographic location in all materials. </a:t>
            </a:r>
            <a:endParaRPr b="1"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8"/>
          <p:cNvSpPr txBox="1"/>
          <p:nvPr/>
        </p:nvSpPr>
        <p:spPr>
          <a:xfrm>
            <a:off x="457200" y="880250"/>
            <a:ext cx="8229600" cy="3000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3600">
                <a:solidFill>
                  <a:schemeClr val="dk1"/>
                </a:solidFill>
                <a:latin typeface="Roboto Condensed"/>
                <a:ea typeface="Roboto Condensed"/>
                <a:cs typeface="Roboto Condensed"/>
                <a:sym typeface="Roboto Condensed"/>
              </a:rPr>
              <a:t>Photos of children that will be included on the website or any of our publications must be taken with </a:t>
            </a:r>
            <a:r>
              <a:rPr b="1" lang="en" sz="3600">
                <a:solidFill>
                  <a:schemeClr val="accent1"/>
                </a:solidFill>
                <a:latin typeface="Roboto Condensed"/>
                <a:ea typeface="Roboto Condensed"/>
                <a:cs typeface="Roboto Condensed"/>
                <a:sym typeface="Roboto Condensed"/>
              </a:rPr>
              <a:t>caregivers’ permission.</a:t>
            </a:r>
            <a:endParaRPr b="1" sz="3600">
              <a:solidFill>
                <a:schemeClr val="accent1"/>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b="1" sz="3600">
              <a:solidFill>
                <a:schemeClr val="accent1"/>
              </a:solidFill>
              <a:latin typeface="Roboto Condensed"/>
              <a:ea typeface="Roboto Condensed"/>
              <a:cs typeface="Roboto Condensed"/>
              <a:sym typeface="Roboto Condensed"/>
            </a:endParaRPr>
          </a:p>
          <a:p>
            <a:pPr indent="0" lvl="0" marL="0" rtl="0" algn="just">
              <a:spcBef>
                <a:spcPts val="0"/>
              </a:spcBef>
              <a:spcAft>
                <a:spcPts val="0"/>
              </a:spcAft>
              <a:buNone/>
            </a:pPr>
            <a:r>
              <a:rPr b="1" lang="en" sz="3600">
                <a:solidFill>
                  <a:schemeClr val="accent1"/>
                </a:solidFill>
                <a:latin typeface="Roboto Condensed"/>
                <a:ea typeface="Roboto Condensed"/>
                <a:cs typeface="Roboto Condensed"/>
                <a:sym typeface="Roboto Condensed"/>
              </a:rPr>
              <a:t>Youth over 18 years of age should give verbal/written consent before clicking and sharing of photographs.</a:t>
            </a:r>
            <a:endParaRPr b="1" sz="3600">
              <a:solidFill>
                <a:schemeClr val="accent1"/>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sz="1800">
              <a:solidFill>
                <a:schemeClr val="accent1"/>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9"/>
          <p:cNvSpPr txBox="1"/>
          <p:nvPr>
            <p:ph type="title"/>
          </p:nvPr>
        </p:nvSpPr>
        <p:spPr>
          <a:xfrm>
            <a:off x="457200" y="18931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latin typeface="Roboto Condensed"/>
                <a:ea typeface="Roboto Condensed"/>
                <a:cs typeface="Roboto Condensed"/>
                <a:sym typeface="Roboto Condensed"/>
              </a:rPr>
              <a:t>What device can you use while covering an event?</a:t>
            </a:r>
            <a:endParaRPr b="1" sz="3600">
              <a:solidFill>
                <a:schemeClr val="accent1"/>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0"/>
          <p:cNvSpPr txBox="1"/>
          <p:nvPr/>
        </p:nvSpPr>
        <p:spPr>
          <a:xfrm>
            <a:off x="236375" y="863525"/>
            <a:ext cx="8966100" cy="30000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Roboto Condensed"/>
              <a:buAutoNum type="arabicPeriod"/>
            </a:pPr>
            <a:r>
              <a:rPr lang="en" sz="2400">
                <a:solidFill>
                  <a:schemeClr val="accent1"/>
                </a:solidFill>
                <a:latin typeface="Roboto Condensed"/>
                <a:ea typeface="Roboto Condensed"/>
                <a:cs typeface="Roboto Condensed"/>
                <a:sym typeface="Roboto Condensed"/>
              </a:rPr>
              <a:t>For CCI events/ events where we are covering children/ youth</a:t>
            </a:r>
            <a:r>
              <a:rPr lang="en" sz="2400">
                <a:solidFill>
                  <a:schemeClr val="dk1"/>
                </a:solidFill>
                <a:latin typeface="Roboto Condensed"/>
                <a:ea typeface="Roboto Condensed"/>
                <a:cs typeface="Roboto Condensed"/>
                <a:sym typeface="Roboto Condensed"/>
              </a:rPr>
              <a:t> - </a:t>
            </a:r>
            <a:r>
              <a:rPr lang="en" sz="2400">
                <a:solidFill>
                  <a:schemeClr val="dk1"/>
                </a:solidFill>
                <a:latin typeface="Roboto Condensed"/>
                <a:ea typeface="Roboto Condensed"/>
                <a:cs typeface="Roboto Condensed"/>
                <a:sym typeface="Roboto Condensed"/>
              </a:rPr>
              <a:t>DSLR is recommended.</a:t>
            </a:r>
            <a:r>
              <a:rPr lang="en" sz="2400">
                <a:solidFill>
                  <a:schemeClr val="dk1"/>
                </a:solidFill>
                <a:latin typeface="Roboto Condensed"/>
                <a:ea typeface="Roboto Condensed"/>
                <a:cs typeface="Roboto Condensed"/>
                <a:sym typeface="Roboto Condensed"/>
              </a:rPr>
              <a:t> No phone photography due to documentation mishaps that can come up</a:t>
            </a:r>
            <a:endParaRPr sz="2400">
              <a:solidFill>
                <a:schemeClr val="dk1"/>
              </a:solidFill>
              <a:latin typeface="Roboto Condensed"/>
              <a:ea typeface="Roboto Condensed"/>
              <a:cs typeface="Roboto Condensed"/>
              <a:sym typeface="Roboto Condensed"/>
            </a:endParaRPr>
          </a:p>
          <a:p>
            <a:pPr indent="-381000" lvl="0" marL="457200" rtl="0" algn="l">
              <a:lnSpc>
                <a:spcPct val="115000"/>
              </a:lnSpc>
              <a:spcBef>
                <a:spcPts val="0"/>
              </a:spcBef>
              <a:spcAft>
                <a:spcPts val="0"/>
              </a:spcAft>
              <a:buClr>
                <a:schemeClr val="dk1"/>
              </a:buClr>
              <a:buSzPts val="2400"/>
              <a:buFont typeface="Roboto Condensed"/>
              <a:buAutoNum type="arabicPeriod"/>
            </a:pPr>
            <a:r>
              <a:rPr lang="en" sz="2400">
                <a:solidFill>
                  <a:schemeClr val="accent1"/>
                </a:solidFill>
                <a:latin typeface="Roboto Condensed"/>
                <a:ea typeface="Roboto Condensed"/>
                <a:cs typeface="Roboto Condensed"/>
                <a:sym typeface="Roboto Condensed"/>
              </a:rPr>
              <a:t>For Volunteer events :</a:t>
            </a:r>
            <a:r>
              <a:rPr lang="en" sz="2400">
                <a:solidFill>
                  <a:schemeClr val="dk1"/>
                </a:solidFill>
                <a:latin typeface="Roboto Condensed"/>
                <a:ea typeface="Roboto Condensed"/>
                <a:cs typeface="Roboto Condensed"/>
                <a:sym typeface="Roboto Condensed"/>
              </a:rPr>
              <a:t> DSLR can be used for photography and iphones (or phones which match the </a:t>
            </a:r>
            <a:r>
              <a:rPr lang="en" sz="2400">
                <a:solidFill>
                  <a:schemeClr val="dk1"/>
                </a:solidFill>
                <a:latin typeface="Roboto Condensed"/>
                <a:ea typeface="Roboto Condensed"/>
                <a:cs typeface="Roboto Condensed"/>
                <a:sym typeface="Roboto Condensed"/>
              </a:rPr>
              <a:t>resolutions</a:t>
            </a:r>
            <a:r>
              <a:rPr lang="en" sz="2400">
                <a:solidFill>
                  <a:schemeClr val="dk1"/>
                </a:solidFill>
                <a:latin typeface="Roboto Condensed"/>
                <a:ea typeface="Roboto Condensed"/>
                <a:cs typeface="Roboto Condensed"/>
                <a:sym typeface="Roboto Condensed"/>
              </a:rPr>
              <a:t> of the same) can be used for videography</a:t>
            </a:r>
            <a:endParaRPr sz="2400">
              <a:solidFill>
                <a:schemeClr val="dk1"/>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3"/>
          <p:cNvSpPr txBox="1"/>
          <p:nvPr>
            <p:ph type="title"/>
          </p:nvPr>
        </p:nvSpPr>
        <p:spPr>
          <a:xfrm>
            <a:off x="457200" y="214305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ED1849"/>
                </a:solidFill>
                <a:latin typeface="Roboto Condensed"/>
                <a:ea typeface="Roboto Condensed"/>
                <a:cs typeface="Roboto Condensed"/>
                <a:sym typeface="Roboto Condensed"/>
              </a:rPr>
              <a:t>CHILD PROTECTION POLICY</a:t>
            </a:r>
            <a:endParaRPr b="1" sz="3600">
              <a:solidFill>
                <a:srgbClr val="ED1849"/>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61"/>
          <p:cNvSpPr txBox="1"/>
          <p:nvPr>
            <p:ph type="title"/>
          </p:nvPr>
        </p:nvSpPr>
        <p:spPr>
          <a:xfrm>
            <a:off x="457200" y="18931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latin typeface="Roboto Condensed"/>
                <a:ea typeface="Roboto Condensed"/>
                <a:cs typeface="Roboto Condensed"/>
                <a:sym typeface="Roboto Condensed"/>
              </a:rPr>
              <a:t>Be aware of Documentation of content!</a:t>
            </a:r>
            <a:endParaRPr b="1" sz="3600">
              <a:solidFill>
                <a:schemeClr val="accent1"/>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62"/>
          <p:cNvSpPr txBox="1"/>
          <p:nvPr/>
        </p:nvSpPr>
        <p:spPr>
          <a:xfrm>
            <a:off x="236375" y="863525"/>
            <a:ext cx="8966100" cy="30000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Roboto Condensed"/>
              <a:buAutoNum type="arabicPeriod"/>
            </a:pPr>
            <a:r>
              <a:rPr lang="en" sz="2400">
                <a:solidFill>
                  <a:schemeClr val="dk1"/>
                </a:solidFill>
                <a:latin typeface="Roboto Condensed"/>
                <a:ea typeface="Roboto Condensed"/>
                <a:cs typeface="Roboto Condensed"/>
                <a:sym typeface="Roboto Condensed"/>
              </a:rPr>
              <a:t>After covering any session/ event upload the content on the </a:t>
            </a:r>
            <a:r>
              <a:rPr lang="en" sz="2400">
                <a:solidFill>
                  <a:schemeClr val="accent1"/>
                </a:solidFill>
                <a:latin typeface="Roboto Condensed"/>
                <a:ea typeface="Roboto Condensed"/>
                <a:cs typeface="Roboto Condensed"/>
                <a:sym typeface="Roboto Condensed"/>
              </a:rPr>
              <a:t>City Drive</a:t>
            </a:r>
            <a:r>
              <a:rPr lang="en" sz="2400">
                <a:solidFill>
                  <a:schemeClr val="dk1"/>
                </a:solidFill>
                <a:latin typeface="Roboto Condensed"/>
                <a:ea typeface="Roboto Condensed"/>
                <a:cs typeface="Roboto Condensed"/>
                <a:sym typeface="Roboto Condensed"/>
              </a:rPr>
              <a:t> and then on </a:t>
            </a:r>
            <a:r>
              <a:rPr lang="en" sz="2400" u="sng">
                <a:solidFill>
                  <a:schemeClr val="accent1"/>
                </a:solidFill>
                <a:latin typeface="Roboto Condensed"/>
                <a:ea typeface="Roboto Condensed"/>
                <a:cs typeface="Roboto Condensed"/>
                <a:sym typeface="Roboto Condensed"/>
                <a:hlinkClick r:id="rId3">
                  <a:extLst>
                    <a:ext uri="{A12FA001-AC4F-418D-AE19-62706E023703}">
                      <ahyp:hlinkClr val="tx"/>
                    </a:ext>
                  </a:extLst>
                </a:hlinkClick>
              </a:rPr>
              <a:t>Content Submission Form</a:t>
            </a:r>
            <a:r>
              <a:rPr lang="en" sz="2400">
                <a:solidFill>
                  <a:schemeClr val="accent1"/>
                </a:solidFill>
                <a:latin typeface="Roboto Condensed"/>
                <a:ea typeface="Roboto Condensed"/>
                <a:cs typeface="Roboto Condensed"/>
                <a:sym typeface="Roboto Condensed"/>
              </a:rPr>
              <a:t> within 24hrs post event! </a:t>
            </a:r>
            <a:endParaRPr sz="2400">
              <a:solidFill>
                <a:schemeClr val="accent1"/>
              </a:solidFill>
              <a:latin typeface="Roboto Condensed"/>
              <a:ea typeface="Roboto Condensed"/>
              <a:cs typeface="Roboto Condensed"/>
              <a:sym typeface="Roboto Condensed"/>
            </a:endParaRPr>
          </a:p>
          <a:p>
            <a:pPr indent="-381000" lvl="0" marL="457200" rtl="0" algn="l">
              <a:lnSpc>
                <a:spcPct val="115000"/>
              </a:lnSpc>
              <a:spcBef>
                <a:spcPts val="0"/>
              </a:spcBef>
              <a:spcAft>
                <a:spcPts val="0"/>
              </a:spcAft>
              <a:buClr>
                <a:schemeClr val="dk1"/>
              </a:buClr>
              <a:buSzPts val="2400"/>
              <a:buFont typeface="Roboto Condensed"/>
              <a:buAutoNum type="arabicPeriod"/>
            </a:pPr>
            <a:r>
              <a:rPr lang="en" sz="2400">
                <a:solidFill>
                  <a:schemeClr val="accent1"/>
                </a:solidFill>
                <a:latin typeface="Roboto Condensed"/>
                <a:ea typeface="Roboto Condensed"/>
                <a:cs typeface="Roboto Condensed"/>
                <a:sym typeface="Roboto Condensed"/>
              </a:rPr>
              <a:t>Delete any photos or videos you have of children/ youth on your personal drives.</a:t>
            </a:r>
            <a:r>
              <a:rPr lang="en" sz="2400">
                <a:solidFill>
                  <a:schemeClr val="dk1"/>
                </a:solidFill>
                <a:latin typeface="Roboto Condensed"/>
                <a:ea typeface="Roboto Condensed"/>
                <a:cs typeface="Roboto Condensed"/>
                <a:sym typeface="Roboto Condensed"/>
              </a:rPr>
              <a:t> Incase you need the content for your portfolio - you can request for the permission from MAD Team. This is to ensure the </a:t>
            </a:r>
            <a:r>
              <a:rPr lang="en" sz="2400">
                <a:solidFill>
                  <a:schemeClr val="accent1"/>
                </a:solidFill>
                <a:latin typeface="Roboto Condensed"/>
                <a:ea typeface="Roboto Condensed"/>
                <a:cs typeface="Roboto Condensed"/>
                <a:sym typeface="Roboto Condensed"/>
              </a:rPr>
              <a:t>safety of the children/youth and protection of their rights.</a:t>
            </a:r>
            <a:endParaRPr sz="2400">
              <a:solidFill>
                <a:schemeClr val="accent1"/>
              </a:solidFill>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3"/>
          <p:cNvSpPr txBox="1"/>
          <p:nvPr>
            <p:ph type="title"/>
          </p:nvPr>
        </p:nvSpPr>
        <p:spPr>
          <a:xfrm>
            <a:off x="457200" y="18931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latin typeface="Roboto Condensed"/>
                <a:ea typeface="Roboto Condensed"/>
                <a:cs typeface="Roboto Condensed"/>
                <a:sym typeface="Roboto Condensed"/>
              </a:rPr>
              <a:t>What is considered an inappropriate photo?</a:t>
            </a:r>
            <a:endParaRPr b="1" sz="3600">
              <a:solidFill>
                <a:schemeClr val="accent1"/>
              </a:solidFill>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64"/>
          <p:cNvPicPr preferRelativeResize="0"/>
          <p:nvPr/>
        </p:nvPicPr>
        <p:blipFill>
          <a:blip r:embed="rId3">
            <a:alphaModFix/>
          </a:blip>
          <a:stretch>
            <a:fillRect/>
          </a:stretch>
        </p:blipFill>
        <p:spPr>
          <a:xfrm>
            <a:off x="1425747" y="0"/>
            <a:ext cx="7718253"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65"/>
          <p:cNvPicPr preferRelativeResize="0"/>
          <p:nvPr/>
        </p:nvPicPr>
        <p:blipFill>
          <a:blip r:embed="rId3">
            <a:alphaModFix/>
          </a:blip>
          <a:stretch>
            <a:fillRect/>
          </a:stretch>
        </p:blipFill>
        <p:spPr>
          <a:xfrm>
            <a:off x="1428750" y="0"/>
            <a:ext cx="7715249"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66"/>
          <p:cNvPicPr preferRelativeResize="0"/>
          <p:nvPr/>
        </p:nvPicPr>
        <p:blipFill>
          <a:blip r:embed="rId3">
            <a:alphaModFix/>
          </a:blip>
          <a:stretch>
            <a:fillRect/>
          </a:stretch>
        </p:blipFill>
        <p:spPr>
          <a:xfrm>
            <a:off x="1427934" y="0"/>
            <a:ext cx="7716064"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7"/>
          <p:cNvSpPr txBox="1"/>
          <p:nvPr>
            <p:ph type="title"/>
          </p:nvPr>
        </p:nvSpPr>
        <p:spPr>
          <a:xfrm>
            <a:off x="1768075" y="2196625"/>
            <a:ext cx="5915100" cy="6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D1849"/>
                </a:solidFill>
                <a:latin typeface="Roboto Condensed"/>
                <a:ea typeface="Roboto Condensed"/>
                <a:cs typeface="Roboto Condensed"/>
                <a:sym typeface="Roboto Condensed"/>
              </a:rPr>
              <a:t>TECHNICAL DETAILS &amp; GUIDELINES</a:t>
            </a:r>
            <a:endParaRPr b="1" sz="3000">
              <a:solidFill>
                <a:srgbClr val="ED1849"/>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GENERAL GUIDELINES</a:t>
            </a:r>
            <a:endParaRPr>
              <a:latin typeface="Georgia"/>
              <a:ea typeface="Georgia"/>
              <a:cs typeface="Georgia"/>
              <a:sym typeface="Georgia"/>
            </a:endParaRPr>
          </a:p>
        </p:txBody>
      </p:sp>
      <p:sp>
        <p:nvSpPr>
          <p:cNvPr id="327" name="Google Shape;327;p68"/>
          <p:cNvSpPr txBox="1"/>
          <p:nvPr>
            <p:ph idx="1" type="body"/>
          </p:nvPr>
        </p:nvSpPr>
        <p:spPr>
          <a:xfrm>
            <a:off x="311690" y="1392414"/>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Georgia"/>
              <a:buChar char="●"/>
            </a:pPr>
            <a:r>
              <a:rPr b="1" lang="en" sz="1400">
                <a:solidFill>
                  <a:schemeClr val="dk1"/>
                </a:solidFill>
                <a:latin typeface="Georgia"/>
                <a:ea typeface="Georgia"/>
                <a:cs typeface="Georgia"/>
                <a:sym typeface="Georgia"/>
              </a:rPr>
              <a:t>Resolution</a:t>
            </a:r>
            <a:r>
              <a:rPr lang="en" sz="1400">
                <a:solidFill>
                  <a:schemeClr val="dk1"/>
                </a:solidFill>
                <a:latin typeface="Georgia"/>
                <a:ea typeface="Georgia"/>
                <a:cs typeface="Georgia"/>
                <a:sym typeface="Georgia"/>
              </a:rPr>
              <a:t>: Shoot and upload photos in the highest possible resolution. (For JPEGs to be considered "high resolution," they must meet or exceed a minimum of 7x5 @300 dpi.)</a:t>
            </a:r>
            <a:endParaRPr sz="1400">
              <a:solidFill>
                <a:schemeClr val="dk1"/>
              </a:solidFill>
              <a:latin typeface="Georgia"/>
              <a:ea typeface="Georgia"/>
              <a:cs typeface="Georgia"/>
              <a:sym typeface="Georgia"/>
            </a:endParaRPr>
          </a:p>
          <a:p>
            <a:pPr indent="-317500" lvl="0" marL="457200" rtl="0" algn="l">
              <a:lnSpc>
                <a:spcPct val="150000"/>
              </a:lnSpc>
              <a:spcBef>
                <a:spcPts val="0"/>
              </a:spcBef>
              <a:spcAft>
                <a:spcPts val="0"/>
              </a:spcAft>
              <a:buClr>
                <a:schemeClr val="dk1"/>
              </a:buClr>
              <a:buSzPts val="1400"/>
              <a:buFont typeface="Georgia"/>
              <a:buChar char="●"/>
            </a:pPr>
            <a:r>
              <a:rPr b="1" lang="en" sz="1400">
                <a:solidFill>
                  <a:schemeClr val="dk1"/>
                </a:solidFill>
                <a:latin typeface="Georgia"/>
                <a:ea typeface="Georgia"/>
                <a:cs typeface="Georgia"/>
                <a:sym typeface="Georgia"/>
              </a:rPr>
              <a:t>Photo editing</a:t>
            </a:r>
            <a:r>
              <a:rPr lang="en" sz="1400">
                <a:solidFill>
                  <a:schemeClr val="dk1"/>
                </a:solidFill>
                <a:latin typeface="Georgia"/>
                <a:ea typeface="Georgia"/>
                <a:cs typeface="Georgia"/>
                <a:sym typeface="Georgia"/>
              </a:rPr>
              <a:t>: Do not modify photos unnaturally -- e.g., do not adjust contrast, color balance, apply filters or airbrush in a way that makes them look unrealistic.</a:t>
            </a:r>
            <a:endParaRPr sz="1400">
              <a:solidFill>
                <a:schemeClr val="dk1"/>
              </a:solidFill>
              <a:latin typeface="Georgia"/>
              <a:ea typeface="Georgia"/>
              <a:cs typeface="Georgia"/>
              <a:sym typeface="Georgia"/>
            </a:endParaRPr>
          </a:p>
          <a:p>
            <a:pPr indent="-317500" lvl="0" marL="457200" rtl="0" algn="l">
              <a:lnSpc>
                <a:spcPct val="150000"/>
              </a:lnSpc>
              <a:spcBef>
                <a:spcPts val="0"/>
              </a:spcBef>
              <a:spcAft>
                <a:spcPts val="0"/>
              </a:spcAft>
              <a:buClr>
                <a:schemeClr val="dk1"/>
              </a:buClr>
              <a:buSzPts val="1400"/>
              <a:buFont typeface="Georgia"/>
              <a:buChar char="●"/>
            </a:pPr>
            <a:r>
              <a:rPr b="1" lang="en" sz="1400">
                <a:solidFill>
                  <a:schemeClr val="dk1"/>
                </a:solidFill>
                <a:latin typeface="Georgia"/>
                <a:ea typeface="Georgia"/>
                <a:cs typeface="Georgia"/>
                <a:sym typeface="Georgia"/>
              </a:rPr>
              <a:t>Watermarks</a:t>
            </a:r>
            <a:r>
              <a:rPr lang="en" sz="1400">
                <a:solidFill>
                  <a:schemeClr val="dk1"/>
                </a:solidFill>
                <a:latin typeface="Georgia"/>
                <a:ea typeface="Georgia"/>
                <a:cs typeface="Georgia"/>
                <a:sym typeface="Georgia"/>
              </a:rPr>
              <a:t>: Do not put watermarks, text or other labels onto the photos Do not superimpose your event logo or your photographer's information.</a:t>
            </a:r>
            <a:endParaRPr sz="1400">
              <a:solidFill>
                <a:schemeClr val="dk1"/>
              </a:solidFill>
              <a:latin typeface="Georgia"/>
              <a:ea typeface="Georgia"/>
              <a:cs typeface="Georgia"/>
              <a:sym typeface="Georgia"/>
            </a:endParaRPr>
          </a:p>
          <a:p>
            <a:pPr indent="-317500" lvl="0" marL="457200" rtl="0" algn="l">
              <a:lnSpc>
                <a:spcPct val="15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Ensure the Photographs are more </a:t>
            </a:r>
            <a:r>
              <a:rPr b="1" lang="en" sz="1400">
                <a:solidFill>
                  <a:schemeClr val="dk1"/>
                </a:solidFill>
                <a:latin typeface="Georgia"/>
                <a:ea typeface="Georgia"/>
                <a:cs typeface="Georgia"/>
                <a:sym typeface="Georgia"/>
              </a:rPr>
              <a:t>candid in nature</a:t>
            </a:r>
            <a:r>
              <a:rPr lang="en" sz="1400">
                <a:solidFill>
                  <a:schemeClr val="dk1"/>
                </a:solidFill>
                <a:latin typeface="Georgia"/>
                <a:ea typeface="Georgia"/>
                <a:cs typeface="Georgia"/>
                <a:sym typeface="Georgia"/>
              </a:rPr>
              <a:t>. Avoid taking shots of people posing for the picture. Try to capture the essence of the event. Avoid taking   pictures of individual kids.</a:t>
            </a:r>
            <a:endParaRPr sz="1400">
              <a:solidFill>
                <a:schemeClr val="dk1"/>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Georgia"/>
                <a:ea typeface="Georgia"/>
                <a:cs typeface="Georgia"/>
                <a:sym typeface="Georgia"/>
              </a:rPr>
              <a:t>Techniques to keep in mind</a:t>
            </a:r>
            <a:endParaRPr b="1" sz="2400">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Rule of Thirds</a:t>
            </a:r>
            <a:endParaRPr>
              <a:latin typeface="Georgia"/>
              <a:ea typeface="Georgia"/>
              <a:cs typeface="Georgia"/>
              <a:sym typeface="Georgia"/>
            </a:endParaRPr>
          </a:p>
        </p:txBody>
      </p:sp>
      <p:sp>
        <p:nvSpPr>
          <p:cNvPr id="338" name="Google Shape;338;p70"/>
          <p:cNvSpPr txBox="1"/>
          <p:nvPr>
            <p:ph idx="1" type="body"/>
          </p:nvPr>
        </p:nvSpPr>
        <p:spPr>
          <a:xfrm>
            <a:off x="311700" y="1152475"/>
            <a:ext cx="32730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Imagine that your image is divided into 9 equal segments by 2 vertical and 2 horizontal lines. The rule of thirds says that you should position the most important elements in your scene along these lines, or at the points where they intersect.</a:t>
            </a:r>
            <a:endParaRPr sz="1400">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Doing so will add balance and interest to your photo. Some cameras even offer an option to superimpose a rule of thirds grid over the LCD screen, making it even easier to use.</a:t>
            </a:r>
            <a:endParaRPr sz="1400">
              <a:latin typeface="Georgia"/>
              <a:ea typeface="Georgia"/>
              <a:cs typeface="Georgia"/>
              <a:sym typeface="Georgia"/>
            </a:endParaRPr>
          </a:p>
        </p:txBody>
      </p:sp>
      <p:pic>
        <p:nvPicPr>
          <p:cNvPr id="339" name="Google Shape;339;p70"/>
          <p:cNvPicPr preferRelativeResize="0"/>
          <p:nvPr/>
        </p:nvPicPr>
        <p:blipFill>
          <a:blip r:embed="rId3">
            <a:alphaModFix/>
          </a:blip>
          <a:stretch>
            <a:fillRect/>
          </a:stretch>
        </p:blipFill>
        <p:spPr>
          <a:xfrm>
            <a:off x="3730200" y="1152473"/>
            <a:ext cx="5101975" cy="320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4"/>
          <p:cNvSpPr txBox="1"/>
          <p:nvPr/>
        </p:nvSpPr>
        <p:spPr>
          <a:xfrm>
            <a:off x="590750" y="2388000"/>
            <a:ext cx="8289600" cy="36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800"/>
              </a:spcBef>
              <a:spcAft>
                <a:spcPts val="0"/>
              </a:spcAft>
              <a:buNone/>
            </a:pPr>
            <a:r>
              <a:rPr b="1" lang="en" sz="4200">
                <a:solidFill>
                  <a:schemeClr val="accent1"/>
                </a:solidFill>
                <a:latin typeface="Roboto Condensed"/>
                <a:ea typeface="Roboto Condensed"/>
                <a:cs typeface="Roboto Condensed"/>
                <a:sym typeface="Roboto Condensed"/>
              </a:rPr>
              <a:t>General Guidelines for Volunteers</a:t>
            </a:r>
            <a:endParaRPr b="1" sz="4200">
              <a:solidFill>
                <a:schemeClr val="accent1"/>
              </a:solidFill>
              <a:latin typeface="Roboto Condensed"/>
              <a:ea typeface="Roboto Condensed"/>
              <a:cs typeface="Roboto Condensed"/>
              <a:sym typeface="Roboto Condensed"/>
            </a:endParaRPr>
          </a:p>
          <a:p>
            <a:pPr indent="0" lvl="0" marL="0" rtl="0" algn="l">
              <a:lnSpc>
                <a:spcPct val="115000"/>
              </a:lnSpc>
              <a:spcBef>
                <a:spcPts val="600"/>
              </a:spcBef>
              <a:spcAft>
                <a:spcPts val="0"/>
              </a:spcAft>
              <a:buNone/>
            </a:pPr>
            <a:r>
              <a:t/>
            </a:r>
            <a:endParaRPr b="1" sz="1800">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1800">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Leaving Space</a:t>
            </a:r>
            <a:endParaRPr>
              <a:latin typeface="Georgia"/>
              <a:ea typeface="Georgia"/>
              <a:cs typeface="Georgia"/>
              <a:sym typeface="Georgia"/>
            </a:endParaRPr>
          </a:p>
        </p:txBody>
      </p:sp>
      <p:sp>
        <p:nvSpPr>
          <p:cNvPr id="345" name="Google Shape;345;p71"/>
          <p:cNvSpPr txBox="1"/>
          <p:nvPr>
            <p:ph idx="1" type="body"/>
          </p:nvPr>
        </p:nvSpPr>
        <p:spPr>
          <a:xfrm>
            <a:off x="311700" y="1152475"/>
            <a:ext cx="43953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This rule incorporates two very similar ideas: </a:t>
            </a:r>
            <a:r>
              <a:rPr b="1" lang="en" sz="1200">
                <a:solidFill>
                  <a:schemeClr val="dk1"/>
                </a:solidFill>
                <a:latin typeface="Georgia"/>
                <a:ea typeface="Georgia"/>
                <a:cs typeface="Georgia"/>
                <a:sym typeface="Georgia"/>
              </a:rPr>
              <a:t>Breathing room </a:t>
            </a:r>
            <a:r>
              <a:rPr lang="en" sz="1200">
                <a:solidFill>
                  <a:schemeClr val="dk1"/>
                </a:solidFill>
                <a:latin typeface="Georgia"/>
                <a:ea typeface="Georgia"/>
                <a:cs typeface="Georgia"/>
                <a:sym typeface="Georgia"/>
              </a:rPr>
              <a:t>and</a:t>
            </a:r>
            <a:r>
              <a:rPr b="1" lang="en" sz="1200">
                <a:solidFill>
                  <a:schemeClr val="dk1"/>
                </a:solidFill>
                <a:latin typeface="Georgia"/>
                <a:ea typeface="Georgia"/>
                <a:cs typeface="Georgia"/>
                <a:sym typeface="Georgia"/>
              </a:rPr>
              <a:t> Implied movement</a:t>
            </a:r>
            <a:endParaRPr b="1" sz="1200">
              <a:solidFill>
                <a:schemeClr val="dk1"/>
              </a:solidFill>
              <a:latin typeface="Georgia"/>
              <a:ea typeface="Georgia"/>
              <a:cs typeface="Georgia"/>
              <a:sym typeface="Georgia"/>
            </a:endParaRPr>
          </a:p>
          <a:p>
            <a:pPr indent="-304800" lvl="0" marL="4572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The leaving space rule probably comes naturally to you, but if you need a way to visualize it think of your frame as a box and your subject as something you’re going to be putting inside of a box.</a:t>
            </a:r>
            <a:endParaRPr sz="1200">
              <a:solidFill>
                <a:schemeClr val="dk1"/>
              </a:solidFill>
              <a:latin typeface="Georgia"/>
              <a:ea typeface="Georgia"/>
              <a:cs typeface="Georgia"/>
              <a:sym typeface="Georgia"/>
            </a:endParaRPr>
          </a:p>
          <a:p>
            <a:pPr indent="-304800" lvl="0" marL="4572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To make your subject comfortable, you need to give him a bigger box that allows him some visual freedom and/or freedom of movement.</a:t>
            </a:r>
            <a:endParaRPr sz="1200">
              <a:solidFill>
                <a:schemeClr val="dk1"/>
              </a:solidFill>
              <a:latin typeface="Georgia"/>
              <a:ea typeface="Georgia"/>
              <a:cs typeface="Georgia"/>
              <a:sym typeface="Georgia"/>
            </a:endParaRPr>
          </a:p>
          <a:p>
            <a:pPr indent="-304800" lvl="0" marL="4572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If your subject is looking at something (even something off-camera), make sure there is some “white space” for him to look into. (White space, of course, is not a literal term but a term used to describe the space that surrounds your subject, usually that part of the frame where there isn’t anything happening.)</a:t>
            </a:r>
            <a:endParaRPr sz="1200">
              <a:solidFill>
                <a:schemeClr val="dk1"/>
              </a:solidFill>
              <a:latin typeface="Georgia"/>
              <a:ea typeface="Georgia"/>
              <a:cs typeface="Georgia"/>
              <a:sym typeface="Georgia"/>
            </a:endParaRPr>
          </a:p>
          <a:p>
            <a:pPr indent="-304800" lvl="0" marL="4572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Likewise, “implied motion” means that if your subject is in motion you need to give her some space that she can move into. </a:t>
            </a:r>
            <a:endParaRPr sz="1200">
              <a:latin typeface="Georgia"/>
              <a:ea typeface="Georgia"/>
              <a:cs typeface="Georgia"/>
              <a:sym typeface="Georgia"/>
            </a:endParaRPr>
          </a:p>
        </p:txBody>
      </p:sp>
      <p:pic>
        <p:nvPicPr>
          <p:cNvPr id="346" name="Google Shape;346;p71"/>
          <p:cNvPicPr preferRelativeResize="0"/>
          <p:nvPr/>
        </p:nvPicPr>
        <p:blipFill>
          <a:blip r:embed="rId3">
            <a:alphaModFix/>
          </a:blip>
          <a:stretch>
            <a:fillRect/>
          </a:stretch>
        </p:blipFill>
        <p:spPr>
          <a:xfrm>
            <a:off x="4828225" y="1311588"/>
            <a:ext cx="4132200" cy="309818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Simplification</a:t>
            </a:r>
            <a:endParaRPr>
              <a:latin typeface="Georgia"/>
              <a:ea typeface="Georgia"/>
              <a:cs typeface="Georgia"/>
              <a:sym typeface="Georgia"/>
            </a:endParaRPr>
          </a:p>
        </p:txBody>
      </p:sp>
      <p:sp>
        <p:nvSpPr>
          <p:cNvPr id="352" name="Google Shape;352;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As a general rule, simple images tend to be more appealing than complicated ones. This idea is similar to the previous “fill the frame rule,” in that it demands that you get rid of distracting elements in your photo (see how all these rules are related)? To use this compositional rule, simply ask yourself these questions:</a:t>
            </a:r>
            <a:endParaRPr sz="1400">
              <a:solidFill>
                <a:schemeClr val="dk1"/>
              </a:solidFill>
              <a:latin typeface="Georgia"/>
              <a:ea typeface="Georgia"/>
              <a:cs typeface="Georgia"/>
              <a:sym typeface="Georgia"/>
            </a:endParaRPr>
          </a:p>
          <a:p>
            <a:pPr indent="-317500" lvl="0" marL="457200" rtl="0" algn="l">
              <a:spcBef>
                <a:spcPts val="160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Does that element add to my composition? </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If it doesn’t, get rid of it. You can do this by recomposing so that the element is no longer in the frame, zooming in on your subject, using a wider aperture for a shallow depth of field, or simply cropping the image later in post processing. 	</a:t>
            </a:r>
            <a:endParaRPr sz="1400">
              <a:solidFill>
                <a:schemeClr val="dk1"/>
              </a:solidFill>
              <a:latin typeface="Georgia"/>
              <a:ea typeface="Georgia"/>
              <a:cs typeface="Georgia"/>
              <a:sym typeface="Georgia"/>
            </a:endParaRPr>
          </a:p>
          <a:p>
            <a:pPr indent="0" lvl="0" marL="0" rtl="0" algn="l">
              <a:spcBef>
                <a:spcPts val="1600"/>
              </a:spcBef>
              <a:spcAft>
                <a:spcPts val="0"/>
              </a:spcAft>
              <a:buNone/>
            </a:pPr>
            <a:r>
              <a:t/>
            </a:r>
            <a:endParaRPr sz="1400">
              <a:solidFill>
                <a:schemeClr val="dk1"/>
              </a:solidFill>
              <a:latin typeface="Georgia"/>
              <a:ea typeface="Georgia"/>
              <a:cs typeface="Georgia"/>
              <a:sym typeface="Georgia"/>
            </a:endParaRPr>
          </a:p>
          <a:p>
            <a:pPr indent="-317500" lvl="0" marL="457200" rtl="0" algn="l">
              <a:spcBef>
                <a:spcPts val="160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Is this frame containing any other redundancies? Is my subject obstructed?</a:t>
            </a:r>
            <a:endParaRPr sz="1400">
              <a:solidFill>
                <a:schemeClr val="dk1"/>
              </a:solidFill>
              <a:latin typeface="Georgia"/>
              <a:ea typeface="Georgia"/>
              <a:cs typeface="Georgia"/>
              <a:sym typeface="Georgia"/>
            </a:endParaRPr>
          </a:p>
          <a:p>
            <a:pPr indent="457200" lvl="0" marL="0" rtl="0" algn="l">
              <a:spcBef>
                <a:spcPts val="1600"/>
              </a:spcBef>
              <a:spcAft>
                <a:spcPts val="0"/>
              </a:spcAft>
              <a:buNone/>
            </a:pPr>
            <a:r>
              <a:rPr lang="en" sz="1400">
                <a:solidFill>
                  <a:schemeClr val="dk1"/>
                </a:solidFill>
                <a:latin typeface="Georgia"/>
                <a:ea typeface="Georgia"/>
                <a:cs typeface="Georgia"/>
                <a:sym typeface="Georgia"/>
              </a:rPr>
              <a:t>- To make sure this doesn’t happen prepare well for the shot and the subject is aware of the shoot. </a:t>
            </a:r>
            <a:endParaRPr sz="1400">
              <a:solidFill>
                <a:schemeClr val="dk1"/>
              </a:solidFill>
              <a:latin typeface="Georgia"/>
              <a:ea typeface="Georgia"/>
              <a:cs typeface="Georgia"/>
              <a:sym typeface="Georgia"/>
            </a:endParaRPr>
          </a:p>
          <a:p>
            <a:pPr indent="0" lvl="0" marL="0" rtl="0" algn="l">
              <a:spcBef>
                <a:spcPts val="1600"/>
              </a:spcBef>
              <a:spcAft>
                <a:spcPts val="1600"/>
              </a:spcAft>
              <a:buNone/>
            </a:pPr>
            <a:r>
              <a:t/>
            </a:r>
            <a:endParaRPr sz="1400">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Leading Lines</a:t>
            </a:r>
            <a:endParaRPr>
              <a:latin typeface="Georgia"/>
              <a:ea typeface="Georgia"/>
              <a:cs typeface="Georgia"/>
              <a:sym typeface="Georgia"/>
            </a:endParaRPr>
          </a:p>
        </p:txBody>
      </p:sp>
      <p:sp>
        <p:nvSpPr>
          <p:cNvPr id="358" name="Google Shape;358;p73"/>
          <p:cNvSpPr txBox="1"/>
          <p:nvPr>
            <p:ph idx="1" type="body"/>
          </p:nvPr>
        </p:nvSpPr>
        <p:spPr>
          <a:xfrm>
            <a:off x="311700" y="1152475"/>
            <a:ext cx="294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When we look at a photo our eye is naturally drawn along lines. By thinking about how you place lines in your composition, you can affect the way we view the image, pulling us into the picture, towards the subject, or on a journey "through" the scene.</a:t>
            </a:r>
            <a:endParaRPr sz="1200">
              <a:solidFill>
                <a:schemeClr val="dk1"/>
              </a:solidFill>
              <a:latin typeface="Georgia"/>
              <a:ea typeface="Georgia"/>
              <a:cs typeface="Georgia"/>
              <a:sym typeface="Georgia"/>
            </a:endParaRPr>
          </a:p>
          <a:p>
            <a:pPr indent="0" lvl="0" marL="0" rtl="0" algn="l">
              <a:spcBef>
                <a:spcPts val="1600"/>
              </a:spcBef>
              <a:spcAft>
                <a:spcPts val="1600"/>
              </a:spcAft>
              <a:buNone/>
            </a:pPr>
            <a:r>
              <a:rPr lang="en" sz="1200">
                <a:solidFill>
                  <a:schemeClr val="dk1"/>
                </a:solidFill>
                <a:latin typeface="Georgia"/>
                <a:ea typeface="Georgia"/>
                <a:cs typeface="Georgia"/>
                <a:sym typeface="Georgia"/>
              </a:rPr>
              <a:t>There are many different types of line - straight, diagonal, curvy, zigzag, radial etc - and each can be used to enhance our photo's composition. </a:t>
            </a:r>
            <a:endParaRPr sz="1200">
              <a:latin typeface="Georgia"/>
              <a:ea typeface="Georgia"/>
              <a:cs typeface="Georgia"/>
              <a:sym typeface="Georgia"/>
            </a:endParaRPr>
          </a:p>
        </p:txBody>
      </p:sp>
      <p:pic>
        <p:nvPicPr>
          <p:cNvPr id="359" name="Google Shape;359;p73"/>
          <p:cNvPicPr preferRelativeResize="0"/>
          <p:nvPr/>
        </p:nvPicPr>
        <p:blipFill>
          <a:blip r:embed="rId3">
            <a:alphaModFix/>
          </a:blip>
          <a:stretch>
            <a:fillRect/>
          </a:stretch>
        </p:blipFill>
        <p:spPr>
          <a:xfrm>
            <a:off x="3252300" y="891825"/>
            <a:ext cx="2847324" cy="1897042"/>
          </a:xfrm>
          <a:prstGeom prst="rect">
            <a:avLst/>
          </a:prstGeom>
          <a:noFill/>
          <a:ln>
            <a:noFill/>
          </a:ln>
        </p:spPr>
      </p:pic>
      <p:pic>
        <p:nvPicPr>
          <p:cNvPr id="360" name="Google Shape;360;p73"/>
          <p:cNvPicPr preferRelativeResize="0"/>
          <p:nvPr/>
        </p:nvPicPr>
        <p:blipFill>
          <a:blip r:embed="rId4">
            <a:alphaModFix/>
          </a:blip>
          <a:stretch>
            <a:fillRect/>
          </a:stretch>
        </p:blipFill>
        <p:spPr>
          <a:xfrm>
            <a:off x="3252300" y="2943149"/>
            <a:ext cx="2847330" cy="2058325"/>
          </a:xfrm>
          <a:prstGeom prst="rect">
            <a:avLst/>
          </a:prstGeom>
          <a:noFill/>
          <a:ln>
            <a:noFill/>
          </a:ln>
        </p:spPr>
      </p:pic>
      <p:pic>
        <p:nvPicPr>
          <p:cNvPr id="361" name="Google Shape;361;p73"/>
          <p:cNvPicPr preferRelativeResize="0"/>
          <p:nvPr/>
        </p:nvPicPr>
        <p:blipFill>
          <a:blip r:embed="rId5">
            <a:alphaModFix/>
          </a:blip>
          <a:stretch>
            <a:fillRect/>
          </a:stretch>
        </p:blipFill>
        <p:spPr>
          <a:xfrm>
            <a:off x="6272805" y="3046524"/>
            <a:ext cx="2739570" cy="1851572"/>
          </a:xfrm>
          <a:prstGeom prst="rect">
            <a:avLst/>
          </a:prstGeom>
          <a:noFill/>
          <a:ln>
            <a:noFill/>
          </a:ln>
        </p:spPr>
      </p:pic>
      <p:pic>
        <p:nvPicPr>
          <p:cNvPr id="362" name="Google Shape;362;p73"/>
          <p:cNvPicPr preferRelativeResize="0"/>
          <p:nvPr/>
        </p:nvPicPr>
        <p:blipFill>
          <a:blip r:embed="rId6">
            <a:alphaModFix/>
          </a:blip>
          <a:stretch>
            <a:fillRect/>
          </a:stretch>
        </p:blipFill>
        <p:spPr>
          <a:xfrm>
            <a:off x="6272800" y="891825"/>
            <a:ext cx="2529408" cy="1897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Viewpoint</a:t>
            </a:r>
            <a:endParaRPr>
              <a:latin typeface="Georgia"/>
              <a:ea typeface="Georgia"/>
              <a:cs typeface="Georgia"/>
              <a:sym typeface="Georgia"/>
            </a:endParaRPr>
          </a:p>
        </p:txBody>
      </p:sp>
      <p:sp>
        <p:nvSpPr>
          <p:cNvPr id="368" name="Google Shape;368;p74"/>
          <p:cNvSpPr txBox="1"/>
          <p:nvPr>
            <p:ph idx="1" type="body"/>
          </p:nvPr>
        </p:nvSpPr>
        <p:spPr>
          <a:xfrm>
            <a:off x="311700" y="1152475"/>
            <a:ext cx="512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Viewpoint can dramatically change the mood of a photograph. Let’s take an image of a child as an example. Shot from above, a photograph of a child makes her appear diminutive, or less than equal to the viewer. Shot from her level, the viewer is more easily able to see things from her point of view. In this case the viewer becomes her equal rather than her superior. But shoot that same child from below and suddenly there’s a sense of dominance about the child.</a:t>
            </a:r>
            <a:endParaRPr sz="1200">
              <a:solidFill>
                <a:schemeClr val="dk1"/>
              </a:solidFill>
              <a:latin typeface="Georgia"/>
              <a:ea typeface="Georgia"/>
              <a:cs typeface="Georgia"/>
              <a:sym typeface="Georgia"/>
            </a:endParaRPr>
          </a:p>
          <a:p>
            <a:pPr indent="0" lvl="0" marL="0" rtl="0" algn="l">
              <a:spcBef>
                <a:spcPts val="1600"/>
              </a:spcBef>
              <a:spcAft>
                <a:spcPts val="0"/>
              </a:spcAft>
              <a:buNone/>
            </a:pPr>
            <a:r>
              <a:rPr lang="en" sz="1200">
                <a:solidFill>
                  <a:schemeClr val="dk1"/>
                </a:solidFill>
                <a:latin typeface="Georgia"/>
                <a:ea typeface="Georgia"/>
                <a:cs typeface="Georgia"/>
                <a:sym typeface="Georgia"/>
              </a:rPr>
              <a:t>Perspective can also change the viewer’s perception of an object’s size. To emphasize the height of a tree, for example, shoot it from below, looking up. To make something seem smaller, shoot it from above, looking down.</a:t>
            </a:r>
            <a:endParaRPr sz="1200">
              <a:solidFill>
                <a:schemeClr val="dk1"/>
              </a:solidFill>
              <a:latin typeface="Georgia"/>
              <a:ea typeface="Georgia"/>
              <a:cs typeface="Georgia"/>
              <a:sym typeface="Georgia"/>
            </a:endParaRPr>
          </a:p>
          <a:p>
            <a:pPr indent="0" lvl="0" marL="0" rtl="0" algn="l">
              <a:spcBef>
                <a:spcPts val="1600"/>
              </a:spcBef>
              <a:spcAft>
                <a:spcPts val="1600"/>
              </a:spcAft>
              <a:buNone/>
            </a:pPr>
            <a:r>
              <a:rPr lang="en" sz="1200">
                <a:solidFill>
                  <a:schemeClr val="dk1"/>
                </a:solidFill>
                <a:latin typeface="Georgia"/>
                <a:ea typeface="Georgia"/>
                <a:cs typeface="Georgia"/>
                <a:sym typeface="Georgia"/>
              </a:rPr>
              <a:t>Viewpoint isn’t just limited to high, low and eye-level of course – you can also radically change the perception of an object by shooting it from a distance or from close up. </a:t>
            </a:r>
            <a:endParaRPr sz="1200">
              <a:latin typeface="Georgia"/>
              <a:ea typeface="Georgia"/>
              <a:cs typeface="Georgia"/>
              <a:sym typeface="Georgia"/>
            </a:endParaRPr>
          </a:p>
        </p:txBody>
      </p:sp>
      <p:pic>
        <p:nvPicPr>
          <p:cNvPr id="369" name="Google Shape;369;p74"/>
          <p:cNvPicPr preferRelativeResize="0"/>
          <p:nvPr/>
        </p:nvPicPr>
        <p:blipFill>
          <a:blip r:embed="rId3">
            <a:alphaModFix/>
          </a:blip>
          <a:stretch>
            <a:fillRect/>
          </a:stretch>
        </p:blipFill>
        <p:spPr>
          <a:xfrm>
            <a:off x="5434500" y="1674975"/>
            <a:ext cx="3557100" cy="2371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Depth</a:t>
            </a:r>
            <a:endParaRPr>
              <a:latin typeface="Georgia"/>
              <a:ea typeface="Georgia"/>
              <a:cs typeface="Georgia"/>
              <a:sym typeface="Georgia"/>
            </a:endParaRPr>
          </a:p>
        </p:txBody>
      </p:sp>
      <p:sp>
        <p:nvSpPr>
          <p:cNvPr id="375" name="Google Shape;375;p75"/>
          <p:cNvSpPr txBox="1"/>
          <p:nvPr>
            <p:ph idx="1" type="body"/>
          </p:nvPr>
        </p:nvSpPr>
        <p:spPr>
          <a:xfrm>
            <a:off x="311700" y="1152475"/>
            <a:ext cx="3834300" cy="38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Depth is closely related to background, and is also dependent on the type of image you’re trying to capture. In a landscape, for example, you typically want everything to remain in focus. In a portrait, you may want that background to be out of focus. To isolate your subject from his or her background, use a wide aperture. To include the background, use a smaller one.						</a:t>
            </a:r>
            <a:endParaRPr sz="1200">
              <a:solidFill>
                <a:schemeClr val="dk1"/>
              </a:solidFill>
              <a:latin typeface="Georgia"/>
              <a:ea typeface="Georgia"/>
              <a:cs typeface="Georgia"/>
              <a:sym typeface="Georgia"/>
            </a:endParaRPr>
          </a:p>
          <a:p>
            <a:pPr indent="0" lvl="0" marL="0" rtl="0" algn="l">
              <a:spcBef>
                <a:spcPts val="1600"/>
              </a:spcBef>
              <a:spcAft>
                <a:spcPts val="1600"/>
              </a:spcAft>
              <a:buNone/>
            </a:pPr>
            <a:r>
              <a:rPr lang="en" sz="1200">
                <a:solidFill>
                  <a:schemeClr val="dk1"/>
                </a:solidFill>
                <a:latin typeface="Georgia"/>
                <a:ea typeface="Georgia"/>
                <a:cs typeface="Georgia"/>
                <a:sym typeface="Georgia"/>
              </a:rPr>
              <a:t>Depth can also be shown through other means. Including something in the foreground, for example, can add dimension to an otherwise two-dimensional appearing image. You can also overlap certain elements – since the human eye is used to seeing closer objects appear to overlap objects that are at a distance, your viewer will automatically interpret this information as depth.</a:t>
            </a:r>
            <a:endParaRPr sz="1200">
              <a:latin typeface="Georgia"/>
              <a:ea typeface="Georgia"/>
              <a:cs typeface="Georgia"/>
              <a:sym typeface="Georgia"/>
            </a:endParaRPr>
          </a:p>
        </p:txBody>
      </p:sp>
      <p:pic>
        <p:nvPicPr>
          <p:cNvPr id="376" name="Google Shape;376;p75"/>
          <p:cNvPicPr preferRelativeResize="0"/>
          <p:nvPr/>
        </p:nvPicPr>
        <p:blipFill>
          <a:blip r:embed="rId3">
            <a:alphaModFix/>
          </a:blip>
          <a:stretch>
            <a:fillRect/>
          </a:stretch>
        </p:blipFill>
        <p:spPr>
          <a:xfrm>
            <a:off x="4146000" y="1579463"/>
            <a:ext cx="4693200" cy="26796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Background</a:t>
            </a:r>
            <a:endParaRPr>
              <a:latin typeface="Georgia"/>
              <a:ea typeface="Georgia"/>
              <a:cs typeface="Georgia"/>
              <a:sym typeface="Georgia"/>
            </a:endParaRPr>
          </a:p>
        </p:txBody>
      </p:sp>
      <p:sp>
        <p:nvSpPr>
          <p:cNvPr id="382" name="Google Shape;382;p76"/>
          <p:cNvSpPr txBox="1"/>
          <p:nvPr>
            <p:ph idx="1" type="body"/>
          </p:nvPr>
        </p:nvSpPr>
        <p:spPr>
          <a:xfrm>
            <a:off x="311700" y="1152475"/>
            <a:ext cx="3844800" cy="3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This is one of those rules that almost all beginning photographers break. Sometimes we get so wrapped up in our subject that we don’t pay any attention to what’s going on behind them. If the background is busy and doesn’t add anything to your composition, try using a wider aperture so those distracting elements will become a non-descript blur. Or you can just try changing your angle. Instead of shooting the subject with all those beach-goers right behind her, angle her so that she’s in front of the water instead.						</a:t>
            </a:r>
            <a:endParaRPr sz="1200">
              <a:solidFill>
                <a:schemeClr val="dk1"/>
              </a:solidFill>
              <a:latin typeface="Georgia"/>
              <a:ea typeface="Georgia"/>
              <a:cs typeface="Georgia"/>
              <a:sym typeface="Georgia"/>
            </a:endParaRPr>
          </a:p>
          <a:p>
            <a:pPr indent="0" lvl="0" marL="0" rtl="0" algn="l">
              <a:spcBef>
                <a:spcPts val="1600"/>
              </a:spcBef>
              <a:spcAft>
                <a:spcPts val="1600"/>
              </a:spcAft>
              <a:buNone/>
            </a:pPr>
            <a:r>
              <a:rPr lang="en" sz="1200">
                <a:solidFill>
                  <a:schemeClr val="dk1"/>
                </a:solidFill>
                <a:latin typeface="Georgia"/>
                <a:ea typeface="Georgia"/>
                <a:cs typeface="Georgia"/>
                <a:sym typeface="Georgia"/>
              </a:rPr>
              <a:t>Not all backgrounds need to be excluded, of course. Just make sure you pay attention to them and ask yourself whether they will contribute to or detract from your final image. Your answer will let you know whether you should get rid of them or include them.</a:t>
            </a:r>
            <a:endParaRPr sz="1200">
              <a:latin typeface="Georgia"/>
              <a:ea typeface="Georgia"/>
              <a:cs typeface="Georgia"/>
              <a:sym typeface="Georgia"/>
            </a:endParaRPr>
          </a:p>
        </p:txBody>
      </p:sp>
      <p:pic>
        <p:nvPicPr>
          <p:cNvPr id="383" name="Google Shape;383;p76"/>
          <p:cNvPicPr preferRelativeResize="0"/>
          <p:nvPr/>
        </p:nvPicPr>
        <p:blipFill>
          <a:blip r:embed="rId3">
            <a:alphaModFix/>
          </a:blip>
          <a:stretch>
            <a:fillRect/>
          </a:stretch>
        </p:blipFill>
        <p:spPr>
          <a:xfrm>
            <a:off x="4099500" y="1444350"/>
            <a:ext cx="4899048" cy="2755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Experimentation</a:t>
            </a:r>
            <a:endParaRPr>
              <a:latin typeface="Georgia"/>
              <a:ea typeface="Georgia"/>
              <a:cs typeface="Georgia"/>
              <a:sym typeface="Georgia"/>
            </a:endParaRPr>
          </a:p>
        </p:txBody>
      </p:sp>
      <p:sp>
        <p:nvSpPr>
          <p:cNvPr id="389" name="Google Shape;389;p77"/>
          <p:cNvSpPr txBox="1"/>
          <p:nvPr>
            <p:ph idx="1" type="body"/>
          </p:nvPr>
        </p:nvSpPr>
        <p:spPr>
          <a:xfrm>
            <a:off x="311700" y="1152475"/>
            <a:ext cx="2805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00000"/>
                </a:solidFill>
                <a:latin typeface="Georgia"/>
                <a:ea typeface="Georgia"/>
                <a:cs typeface="Georgia"/>
                <a:sym typeface="Georgia"/>
              </a:rPr>
              <a:t>With the dawn of the digital age in photography we no longer have to worry about film processing costs or running out of shots. As a result, experimenting with our photos’ composition has become a real possibility; we can fire off tons of shots and delete the unwanted ones later at absolutely no extra cost. Take advantage of this fact and experiment with your composition - you never know whether an idea will work until you try it. </a:t>
            </a:r>
            <a:endParaRPr sz="1200">
              <a:solidFill>
                <a:srgbClr val="000000"/>
              </a:solidFill>
              <a:latin typeface="Georgia"/>
              <a:ea typeface="Georgia"/>
              <a:cs typeface="Georgia"/>
              <a:sym typeface="Georgia"/>
            </a:endParaRPr>
          </a:p>
          <a:p>
            <a:pPr indent="0" lvl="0" marL="0" rtl="0" algn="l">
              <a:spcBef>
                <a:spcPts val="0"/>
              </a:spcBef>
              <a:spcAft>
                <a:spcPts val="1600"/>
              </a:spcAft>
              <a:buNone/>
            </a:pPr>
            <a:r>
              <a:t/>
            </a:r>
            <a:endParaRPr sz="1200">
              <a:latin typeface="Georgia"/>
              <a:ea typeface="Georgia"/>
              <a:cs typeface="Georgia"/>
              <a:sym typeface="Georgia"/>
            </a:endParaRPr>
          </a:p>
        </p:txBody>
      </p:sp>
      <p:pic>
        <p:nvPicPr>
          <p:cNvPr id="390" name="Google Shape;390;p77"/>
          <p:cNvPicPr preferRelativeResize="0"/>
          <p:nvPr/>
        </p:nvPicPr>
        <p:blipFill>
          <a:blip r:embed="rId3">
            <a:alphaModFix/>
          </a:blip>
          <a:stretch>
            <a:fillRect/>
          </a:stretch>
        </p:blipFill>
        <p:spPr>
          <a:xfrm>
            <a:off x="3449775" y="1152473"/>
            <a:ext cx="5129770" cy="341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8"/>
          <p:cNvSpPr txBox="1"/>
          <p:nvPr>
            <p:ph type="title"/>
          </p:nvPr>
        </p:nvSpPr>
        <p:spPr>
          <a:xfrm>
            <a:off x="374850" y="2150850"/>
            <a:ext cx="33081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1700"/>
              </a:spcBef>
              <a:spcAft>
                <a:spcPts val="0"/>
              </a:spcAft>
              <a:buNone/>
            </a:pPr>
            <a:r>
              <a:rPr b="1" lang="en" sz="1800">
                <a:latin typeface="Georgia"/>
                <a:ea typeface="Georgia"/>
                <a:cs typeface="Georgia"/>
                <a:sym typeface="Georgia"/>
              </a:rPr>
              <a:t>EXPOSURE: THE BASICS</a:t>
            </a:r>
            <a:endParaRPr b="1" sz="1800">
              <a:latin typeface="Georgia"/>
              <a:ea typeface="Georgia"/>
              <a:cs typeface="Georgia"/>
              <a:sym typeface="Georgia"/>
            </a:endParaRPr>
          </a:p>
          <a:p>
            <a:pPr indent="0" lvl="0" marL="0" rtl="0" algn="ctr">
              <a:spcBef>
                <a:spcPts val="1100"/>
              </a:spcBef>
              <a:spcAft>
                <a:spcPts val="0"/>
              </a:spcAft>
              <a:buNone/>
            </a:pPr>
            <a:r>
              <a:t/>
            </a:r>
            <a:endParaRPr sz="1800">
              <a:latin typeface="Georgia"/>
              <a:ea typeface="Georgia"/>
              <a:cs typeface="Georgia"/>
              <a:sym typeface="Georgia"/>
            </a:endParaRPr>
          </a:p>
        </p:txBody>
      </p:sp>
      <p:pic>
        <p:nvPicPr>
          <p:cNvPr id="396" name="Google Shape;396;p78"/>
          <p:cNvPicPr preferRelativeResize="0"/>
          <p:nvPr/>
        </p:nvPicPr>
        <p:blipFill>
          <a:blip r:embed="rId3">
            <a:alphaModFix/>
          </a:blip>
          <a:stretch>
            <a:fillRect/>
          </a:stretch>
        </p:blipFill>
        <p:spPr>
          <a:xfrm>
            <a:off x="3724275" y="285750"/>
            <a:ext cx="5238750" cy="4572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9"/>
          <p:cNvSpPr txBox="1"/>
          <p:nvPr/>
        </p:nvSpPr>
        <p:spPr>
          <a:xfrm>
            <a:off x="0" y="2025450"/>
            <a:ext cx="9144000" cy="10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Georgia"/>
                <a:ea typeface="Georgia"/>
                <a:cs typeface="Georgia"/>
                <a:sym typeface="Georgia"/>
              </a:rPr>
              <a:t>EXPOSURE</a:t>
            </a:r>
            <a:endParaRPr b="1" sz="1800">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80"/>
          <p:cNvSpPr txBox="1"/>
          <p:nvPr>
            <p:ph idx="1" type="body"/>
          </p:nvPr>
        </p:nvSpPr>
        <p:spPr>
          <a:xfrm>
            <a:off x="253475" y="1067275"/>
            <a:ext cx="2085600" cy="36333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333333"/>
                </a:solidFill>
                <a:latin typeface="Georgia"/>
                <a:ea typeface="Georgia"/>
                <a:cs typeface="Georgia"/>
                <a:sym typeface="Georgia"/>
              </a:rPr>
              <a:t>Given the amount of available light, there is a “right” exposure, where just enough light is allowed onto the camera’s sensor to make an accurate representation of the scene – i.e. preventing the picture from looking too bright or “blown out” because there was too much light, or at the other end, under-exposing the picture through allowing in insufficient light.</a:t>
            </a:r>
            <a:endParaRPr sz="1200">
              <a:solidFill>
                <a:srgbClr val="333333"/>
              </a:solidFill>
              <a:latin typeface="Georgia"/>
              <a:ea typeface="Georgia"/>
              <a:cs typeface="Georgia"/>
              <a:sym typeface="Georgia"/>
            </a:endParaRPr>
          </a:p>
          <a:p>
            <a:pPr indent="0" lvl="0" marL="0" rtl="0" algn="l">
              <a:spcBef>
                <a:spcPts val="1700"/>
              </a:spcBef>
              <a:spcAft>
                <a:spcPts val="1600"/>
              </a:spcAft>
              <a:buNone/>
            </a:pPr>
            <a:r>
              <a:t/>
            </a:r>
            <a:endParaRPr sz="1200">
              <a:latin typeface="Georgia"/>
              <a:ea typeface="Georgia"/>
              <a:cs typeface="Georgia"/>
              <a:sym typeface="Georgia"/>
            </a:endParaRPr>
          </a:p>
        </p:txBody>
      </p:sp>
      <p:pic>
        <p:nvPicPr>
          <p:cNvPr id="407" name="Google Shape;407;p80"/>
          <p:cNvPicPr preferRelativeResize="0"/>
          <p:nvPr/>
        </p:nvPicPr>
        <p:blipFill>
          <a:blip r:embed="rId3">
            <a:alphaModFix/>
          </a:blip>
          <a:stretch>
            <a:fillRect/>
          </a:stretch>
        </p:blipFill>
        <p:spPr>
          <a:xfrm>
            <a:off x="2511500" y="442900"/>
            <a:ext cx="6381750" cy="425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5"/>
          <p:cNvSpPr txBox="1"/>
          <p:nvPr/>
        </p:nvSpPr>
        <p:spPr>
          <a:xfrm>
            <a:off x="161225" y="914000"/>
            <a:ext cx="87408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rPr lang="en" sz="3600">
                <a:solidFill>
                  <a:schemeClr val="dk1"/>
                </a:solidFill>
                <a:latin typeface="Roboto Condensed"/>
                <a:ea typeface="Roboto Condensed"/>
                <a:cs typeface="Roboto Condensed"/>
                <a:sym typeface="Roboto Condensed"/>
              </a:rPr>
              <a:t>Photos and videos can be taken only</a:t>
            </a:r>
            <a:r>
              <a:rPr b="1" lang="en" sz="3600">
                <a:solidFill>
                  <a:schemeClr val="dk1"/>
                </a:solidFill>
                <a:latin typeface="Roboto Condensed"/>
                <a:ea typeface="Roboto Condensed"/>
                <a:cs typeface="Roboto Condensed"/>
                <a:sym typeface="Roboto Condensed"/>
              </a:rPr>
              <a:t> by trained MAD Volunteers </a:t>
            </a:r>
            <a:r>
              <a:rPr lang="en" sz="3600">
                <a:solidFill>
                  <a:schemeClr val="dk1"/>
                </a:solidFill>
                <a:latin typeface="Roboto Condensed"/>
                <a:ea typeface="Roboto Condensed"/>
                <a:cs typeface="Roboto Condensed"/>
                <a:sym typeface="Roboto Condensed"/>
              </a:rPr>
              <a:t>after </a:t>
            </a:r>
            <a:r>
              <a:rPr lang="en" sz="3600">
                <a:solidFill>
                  <a:schemeClr val="accent1"/>
                </a:solidFill>
                <a:latin typeface="Roboto Condensed"/>
                <a:ea typeface="Roboto Condensed"/>
                <a:cs typeface="Roboto Condensed"/>
                <a:sym typeface="Roboto Condensed"/>
              </a:rPr>
              <a:t>permission </a:t>
            </a:r>
            <a:r>
              <a:rPr lang="en" sz="3600">
                <a:solidFill>
                  <a:schemeClr val="dk1"/>
                </a:solidFill>
                <a:latin typeface="Roboto Condensed"/>
                <a:ea typeface="Roboto Condensed"/>
                <a:cs typeface="Roboto Condensed"/>
                <a:sym typeface="Roboto Condensed"/>
              </a:rPr>
              <a:t>from the </a:t>
            </a:r>
            <a:r>
              <a:rPr b="1" lang="en" sz="3600">
                <a:solidFill>
                  <a:schemeClr val="accent1"/>
                </a:solidFill>
                <a:latin typeface="Roboto Condensed"/>
                <a:ea typeface="Roboto Condensed"/>
                <a:cs typeface="Roboto Condensed"/>
                <a:sym typeface="Roboto Condensed"/>
              </a:rPr>
              <a:t>Shelter Authorities.</a:t>
            </a:r>
            <a:r>
              <a:rPr lang="en" sz="3600">
                <a:solidFill>
                  <a:schemeClr val="dk1"/>
                </a:solidFill>
                <a:latin typeface="Roboto Condensed"/>
                <a:ea typeface="Roboto Condensed"/>
                <a:cs typeface="Roboto Condensed"/>
                <a:sym typeface="Roboto Condensed"/>
              </a:rPr>
              <a:t> </a:t>
            </a:r>
            <a:endParaRPr sz="3600">
              <a:solidFill>
                <a:schemeClr val="dk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t/>
            </a:r>
            <a:endParaRPr sz="1800">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8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Georgia"/>
                <a:ea typeface="Georgia"/>
                <a:cs typeface="Georgia"/>
                <a:sym typeface="Georgia"/>
              </a:rPr>
              <a:t>APERTURE</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82"/>
          <p:cNvSpPr txBox="1"/>
          <p:nvPr>
            <p:ph idx="1" type="body"/>
          </p:nvPr>
        </p:nvSpPr>
        <p:spPr>
          <a:xfrm>
            <a:off x="360925" y="433925"/>
            <a:ext cx="3005700" cy="3880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222222"/>
                </a:solidFill>
                <a:latin typeface="Georgia"/>
                <a:ea typeface="Georgia"/>
                <a:cs typeface="Georgia"/>
                <a:sym typeface="Georgia"/>
              </a:rPr>
              <a:t>Put most simply – Aperture is ‘the opening in the lens.’</a:t>
            </a:r>
            <a:endParaRPr sz="1200">
              <a:solidFill>
                <a:srgbClr val="222222"/>
              </a:solidFill>
              <a:latin typeface="Georgia"/>
              <a:ea typeface="Georgia"/>
              <a:cs typeface="Georgia"/>
              <a:sym typeface="Georgia"/>
            </a:endParaRPr>
          </a:p>
          <a:p>
            <a:pPr indent="0" lvl="0" marL="0" rtl="0" algn="l">
              <a:lnSpc>
                <a:spcPct val="150000"/>
              </a:lnSpc>
              <a:spcBef>
                <a:spcPts val="800"/>
              </a:spcBef>
              <a:spcAft>
                <a:spcPts val="0"/>
              </a:spcAft>
              <a:buClr>
                <a:schemeClr val="dk1"/>
              </a:buClr>
              <a:buSzPts val="1100"/>
              <a:buFont typeface="Arial"/>
              <a:buNone/>
            </a:pPr>
            <a:r>
              <a:rPr lang="en" sz="1200">
                <a:solidFill>
                  <a:srgbClr val="222222"/>
                </a:solidFill>
                <a:latin typeface="Georgia"/>
                <a:ea typeface="Georgia"/>
                <a:cs typeface="Georgia"/>
                <a:sym typeface="Georgia"/>
              </a:rPr>
              <a:t>When you hit the shutter release button of your camera a hole opens up that allows your camera’s image sensor to catch a glimpse of the scene you’re wanting to capture. The aperture that you set impacts the size of that hole. The larger the hole the more light that gets in – the smaller the hole the less light.</a:t>
            </a:r>
            <a:endParaRPr sz="1200">
              <a:solidFill>
                <a:srgbClr val="222222"/>
              </a:solidFill>
              <a:latin typeface="Georgia"/>
              <a:ea typeface="Georgia"/>
              <a:cs typeface="Georgia"/>
              <a:sym typeface="Georgia"/>
            </a:endParaRPr>
          </a:p>
          <a:p>
            <a:pPr indent="0" lvl="0" marL="0" rtl="0" algn="l">
              <a:lnSpc>
                <a:spcPct val="150000"/>
              </a:lnSpc>
              <a:spcBef>
                <a:spcPts val="800"/>
              </a:spcBef>
              <a:spcAft>
                <a:spcPts val="0"/>
              </a:spcAft>
              <a:buNone/>
            </a:pPr>
            <a:r>
              <a:rPr lang="en" sz="1200">
                <a:solidFill>
                  <a:srgbClr val="222222"/>
                </a:solidFill>
                <a:latin typeface="Georgia"/>
                <a:ea typeface="Georgia"/>
                <a:cs typeface="Georgia"/>
                <a:sym typeface="Georgia"/>
              </a:rPr>
              <a:t>Aperture is measured in ‘f-stops’.</a:t>
            </a:r>
            <a:endParaRPr sz="1200">
              <a:solidFill>
                <a:srgbClr val="333333"/>
              </a:solidFill>
              <a:latin typeface="Georgia"/>
              <a:ea typeface="Georgia"/>
              <a:cs typeface="Georgia"/>
              <a:sym typeface="Georgia"/>
            </a:endParaRPr>
          </a:p>
          <a:p>
            <a:pPr indent="0" lvl="0" marL="0" rtl="0" algn="l">
              <a:lnSpc>
                <a:spcPct val="150000"/>
              </a:lnSpc>
              <a:spcBef>
                <a:spcPts val="800"/>
              </a:spcBef>
              <a:spcAft>
                <a:spcPts val="1500"/>
              </a:spcAft>
              <a:buNone/>
            </a:pPr>
            <a:r>
              <a:rPr lang="en" sz="1200">
                <a:solidFill>
                  <a:srgbClr val="333333"/>
                </a:solidFill>
                <a:latin typeface="Georgia"/>
                <a:ea typeface="Georgia"/>
                <a:cs typeface="Georgia"/>
                <a:sym typeface="Georgia"/>
              </a:rPr>
              <a:t>Here is an inverse relationship – Low f-stop values mean more light is being let in. </a:t>
            </a:r>
            <a:r>
              <a:rPr lang="en" sz="1200">
                <a:solidFill>
                  <a:srgbClr val="222222"/>
                </a:solidFill>
                <a:highlight>
                  <a:srgbClr val="FFFFFF"/>
                </a:highlight>
                <a:latin typeface="Georgia"/>
                <a:ea typeface="Georgia"/>
                <a:cs typeface="Georgia"/>
                <a:sym typeface="Georgia"/>
              </a:rPr>
              <a:t>Aperture affects the depth of field (DoF).</a:t>
            </a:r>
            <a:endParaRPr sz="1200">
              <a:latin typeface="Georgia"/>
              <a:ea typeface="Georgia"/>
              <a:cs typeface="Georgia"/>
              <a:sym typeface="Georgia"/>
            </a:endParaRPr>
          </a:p>
        </p:txBody>
      </p:sp>
      <p:pic>
        <p:nvPicPr>
          <p:cNvPr id="418" name="Google Shape;418;p82"/>
          <p:cNvPicPr preferRelativeResize="0"/>
          <p:nvPr/>
        </p:nvPicPr>
        <p:blipFill>
          <a:blip r:embed="rId3">
            <a:alphaModFix/>
          </a:blip>
          <a:stretch>
            <a:fillRect/>
          </a:stretch>
        </p:blipFill>
        <p:spPr>
          <a:xfrm>
            <a:off x="3594263" y="762000"/>
            <a:ext cx="5000625" cy="3619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83"/>
          <p:cNvPicPr preferRelativeResize="0"/>
          <p:nvPr/>
        </p:nvPicPr>
        <p:blipFill>
          <a:blip r:embed="rId3">
            <a:alphaModFix/>
          </a:blip>
          <a:stretch>
            <a:fillRect/>
          </a:stretch>
        </p:blipFill>
        <p:spPr>
          <a:xfrm>
            <a:off x="0" y="-4"/>
            <a:ext cx="9143999" cy="3939657"/>
          </a:xfrm>
          <a:prstGeom prst="rect">
            <a:avLst/>
          </a:prstGeom>
          <a:noFill/>
          <a:ln>
            <a:noFill/>
          </a:ln>
        </p:spPr>
      </p:pic>
      <p:sp>
        <p:nvSpPr>
          <p:cNvPr id="424" name="Google Shape;424;p83"/>
          <p:cNvSpPr txBox="1"/>
          <p:nvPr>
            <p:ph idx="1" type="body"/>
          </p:nvPr>
        </p:nvSpPr>
        <p:spPr>
          <a:xfrm>
            <a:off x="75" y="3939650"/>
            <a:ext cx="9144000" cy="12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22222"/>
                </a:solidFill>
                <a:highlight>
                  <a:srgbClr val="FFFFFF"/>
                </a:highlight>
                <a:latin typeface="Georgia"/>
                <a:ea typeface="Georgia"/>
                <a:cs typeface="Georgia"/>
                <a:sym typeface="Georgia"/>
              </a:rPr>
              <a:t>Depth of Field (DOF) is that amount of your shot that will be in focus. </a:t>
            </a:r>
            <a:endParaRPr>
              <a:solidFill>
                <a:srgbClr val="222222"/>
              </a:solidFill>
              <a:highlight>
                <a:srgbClr val="FFFFFF"/>
              </a:highlight>
              <a:latin typeface="Georgia"/>
              <a:ea typeface="Georgia"/>
              <a:cs typeface="Georgia"/>
              <a:sym typeface="Georgia"/>
            </a:endParaRPr>
          </a:p>
          <a:p>
            <a:pPr indent="0" lvl="0" marL="0" rtl="0" algn="ctr">
              <a:spcBef>
                <a:spcPts val="1600"/>
              </a:spcBef>
              <a:spcAft>
                <a:spcPts val="0"/>
              </a:spcAft>
              <a:buNone/>
            </a:pPr>
            <a:r>
              <a:rPr lang="en">
                <a:solidFill>
                  <a:srgbClr val="222222"/>
                </a:solidFill>
                <a:latin typeface="Georgia"/>
                <a:ea typeface="Georgia"/>
                <a:cs typeface="Georgia"/>
                <a:sym typeface="Georgia"/>
              </a:rPr>
              <a:t>Large depth of field</a:t>
            </a:r>
            <a:r>
              <a:rPr lang="en">
                <a:solidFill>
                  <a:srgbClr val="222222"/>
                </a:solidFill>
                <a:highlight>
                  <a:srgbClr val="FFFFFF"/>
                </a:highlight>
                <a:latin typeface="Georgia"/>
                <a:ea typeface="Georgia"/>
                <a:cs typeface="Georgia"/>
                <a:sym typeface="Georgia"/>
              </a:rPr>
              <a:t> means that most of your image will be in focus whether it’s close to your camera or far away.</a:t>
            </a:r>
            <a:endParaRPr>
              <a:solidFill>
                <a:srgbClr val="222222"/>
              </a:solidFill>
              <a:highlight>
                <a:srgbClr val="FFFFFF"/>
              </a:highlight>
              <a:latin typeface="Georgia"/>
              <a:ea typeface="Georgia"/>
              <a:cs typeface="Georgia"/>
              <a:sym typeface="Georgia"/>
            </a:endParaRPr>
          </a:p>
          <a:p>
            <a:pPr indent="0" lvl="0" marL="0" rtl="0" algn="ctr">
              <a:spcBef>
                <a:spcPts val="1600"/>
              </a:spcBef>
              <a:spcAft>
                <a:spcPts val="1600"/>
              </a:spcAft>
              <a:buNone/>
            </a:pPr>
            <a:r>
              <a:rPr lang="en">
                <a:solidFill>
                  <a:srgbClr val="222222"/>
                </a:solidFill>
                <a:highlight>
                  <a:srgbClr val="FFFFFF"/>
                </a:highlight>
                <a:latin typeface="Georgia"/>
                <a:ea typeface="Georgia"/>
                <a:cs typeface="Georgia"/>
                <a:sym typeface="Georgia"/>
              </a:rPr>
              <a:t>Small (or shallow) depth of field means that only part of the image will be in focus and the rest will be fuzzy.</a:t>
            </a:r>
            <a:endParaRPr>
              <a:solidFill>
                <a:srgbClr val="222222"/>
              </a:solidFill>
              <a:highlight>
                <a:srgbClr val="FFFFFF"/>
              </a:highlight>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Georgia"/>
                <a:ea typeface="Georgia"/>
                <a:cs typeface="Georgia"/>
                <a:sym typeface="Georgia"/>
              </a:rPr>
              <a:t>SHUTTER SPEED</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85"/>
          <p:cNvSpPr txBox="1"/>
          <p:nvPr>
            <p:ph idx="1" type="body"/>
          </p:nvPr>
        </p:nvSpPr>
        <p:spPr>
          <a:xfrm>
            <a:off x="184275" y="396325"/>
            <a:ext cx="2308500" cy="3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Georgia"/>
                <a:ea typeface="Georgia"/>
                <a:cs typeface="Georgia"/>
                <a:sym typeface="Georgia"/>
              </a:rPr>
              <a:t>Defined most basically – </a:t>
            </a:r>
            <a:r>
              <a:rPr lang="en" sz="1200">
                <a:solidFill>
                  <a:srgbClr val="222222"/>
                </a:solidFill>
                <a:latin typeface="Georgia"/>
                <a:ea typeface="Georgia"/>
                <a:cs typeface="Georgia"/>
                <a:sym typeface="Georgia"/>
              </a:rPr>
              <a:t>shutter speed is ‘the amount of time that the shutter is open’</a:t>
            </a:r>
            <a:r>
              <a:rPr lang="en" sz="1200">
                <a:solidFill>
                  <a:srgbClr val="222222"/>
                </a:solidFill>
                <a:highlight>
                  <a:srgbClr val="FFFFFF"/>
                </a:highlight>
                <a:latin typeface="Georgia"/>
                <a:ea typeface="Georgia"/>
                <a:cs typeface="Georgia"/>
                <a:sym typeface="Georgia"/>
              </a:rPr>
              <a:t>.</a:t>
            </a:r>
            <a:endParaRPr sz="1200">
              <a:solidFill>
                <a:srgbClr val="222222"/>
              </a:solidFill>
              <a:highlight>
                <a:srgbClr val="FFFFFF"/>
              </a:highlight>
              <a:latin typeface="Georgia"/>
              <a:ea typeface="Georgia"/>
              <a:cs typeface="Georgia"/>
              <a:sym typeface="Georgia"/>
            </a:endParaRPr>
          </a:p>
          <a:p>
            <a:pPr indent="0" lvl="0" marL="0" rtl="0" algn="l">
              <a:spcBef>
                <a:spcPts val="1600"/>
              </a:spcBef>
              <a:spcAft>
                <a:spcPts val="0"/>
              </a:spcAft>
              <a:buNone/>
            </a:pPr>
            <a:r>
              <a:rPr lang="en" sz="1200">
                <a:solidFill>
                  <a:srgbClr val="222222"/>
                </a:solidFill>
                <a:latin typeface="Georgia"/>
                <a:ea typeface="Georgia"/>
                <a:cs typeface="Georgia"/>
                <a:sym typeface="Georgia"/>
              </a:rPr>
              <a:t>Shutter speed is measured in seconds – or in most cases fractions of seconds. The bigger the denominator the faster the speed (ie 1/1000 is much faster than 1/30).</a:t>
            </a:r>
            <a:endParaRPr sz="1200">
              <a:solidFill>
                <a:srgbClr val="222222"/>
              </a:solidFill>
              <a:latin typeface="Georgia"/>
              <a:ea typeface="Georgia"/>
              <a:cs typeface="Georgia"/>
              <a:sym typeface="Georgia"/>
            </a:endParaRPr>
          </a:p>
          <a:p>
            <a:pPr indent="0" lvl="0" marL="0" rtl="0" algn="l">
              <a:spcBef>
                <a:spcPts val="1000"/>
              </a:spcBef>
              <a:spcAft>
                <a:spcPts val="0"/>
              </a:spcAft>
              <a:buNone/>
            </a:pPr>
            <a:r>
              <a:rPr lang="en" sz="1200">
                <a:solidFill>
                  <a:srgbClr val="222222"/>
                </a:solidFill>
                <a:latin typeface="Georgia"/>
                <a:ea typeface="Georgia"/>
                <a:cs typeface="Georgia"/>
                <a:sym typeface="Georgia"/>
              </a:rPr>
              <a:t>In most cases you’ll probably be using shutter speeds of 1/60th of a second or faster. This is because anything slower than this is very difficult to use without getting camera shake. Camera shake is when your camera is moving while the shutter is open and results in blur in your photos.</a:t>
            </a:r>
            <a:endParaRPr sz="1200">
              <a:solidFill>
                <a:srgbClr val="222222"/>
              </a:solidFill>
              <a:latin typeface="Georgia"/>
              <a:ea typeface="Georgia"/>
              <a:cs typeface="Georgia"/>
              <a:sym typeface="Georgia"/>
            </a:endParaRPr>
          </a:p>
          <a:p>
            <a:pPr indent="0" lvl="0" marL="0" rtl="0" algn="l">
              <a:spcBef>
                <a:spcPts val="1000"/>
              </a:spcBef>
              <a:spcAft>
                <a:spcPts val="1600"/>
              </a:spcAft>
              <a:buNone/>
            </a:pPr>
            <a:r>
              <a:t/>
            </a:r>
            <a:endParaRPr sz="1200">
              <a:solidFill>
                <a:srgbClr val="222222"/>
              </a:solidFill>
              <a:highlight>
                <a:srgbClr val="FFFFFF"/>
              </a:highlight>
              <a:latin typeface="Georgia"/>
              <a:ea typeface="Georgia"/>
              <a:cs typeface="Georgia"/>
              <a:sym typeface="Georgia"/>
            </a:endParaRPr>
          </a:p>
        </p:txBody>
      </p:sp>
      <p:pic>
        <p:nvPicPr>
          <p:cNvPr id="435" name="Google Shape;435;p85"/>
          <p:cNvPicPr preferRelativeResize="0"/>
          <p:nvPr/>
        </p:nvPicPr>
        <p:blipFill>
          <a:blip r:embed="rId3">
            <a:alphaModFix/>
          </a:blip>
          <a:stretch>
            <a:fillRect/>
          </a:stretch>
        </p:blipFill>
        <p:spPr>
          <a:xfrm>
            <a:off x="2562050" y="1149938"/>
            <a:ext cx="6400426" cy="2843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6"/>
          <p:cNvSpPr txBox="1"/>
          <p:nvPr>
            <p:ph idx="1" type="body"/>
          </p:nvPr>
        </p:nvSpPr>
        <p:spPr>
          <a:xfrm>
            <a:off x="185525" y="817150"/>
            <a:ext cx="2827500" cy="12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latin typeface="Georgia"/>
                <a:ea typeface="Georgia"/>
                <a:cs typeface="Georgia"/>
                <a:sym typeface="Georgia"/>
              </a:rPr>
              <a:t>If you’re using a slow shutter speed (anything slower than 1/60, incase of bad lighting at the shelter home) you will need to either use a tripod or some type of </a:t>
            </a:r>
            <a:r>
              <a:rPr lang="en" u="sng">
                <a:solidFill>
                  <a:schemeClr val="hlink"/>
                </a:solidFill>
                <a:latin typeface="Georgia"/>
                <a:ea typeface="Georgia"/>
                <a:cs typeface="Georgia"/>
                <a:sym typeface="Georgia"/>
                <a:hlinkClick r:id="rId3"/>
              </a:rPr>
              <a:t>image stabilization</a:t>
            </a:r>
            <a:r>
              <a:rPr lang="en">
                <a:solidFill>
                  <a:srgbClr val="222222"/>
                </a:solidFill>
                <a:latin typeface="Georgia"/>
                <a:ea typeface="Georgia"/>
                <a:cs typeface="Georgia"/>
                <a:sym typeface="Georgia"/>
              </a:rPr>
              <a:t> (more and more cameras are coming with this built in).</a:t>
            </a:r>
            <a:endParaRPr>
              <a:solidFill>
                <a:srgbClr val="222222"/>
              </a:solidFill>
              <a:latin typeface="Georgia"/>
              <a:ea typeface="Georgia"/>
              <a:cs typeface="Georgia"/>
              <a:sym typeface="Georgia"/>
            </a:endParaRPr>
          </a:p>
          <a:p>
            <a:pPr indent="0" lvl="0" marL="0" rtl="0" algn="l">
              <a:spcBef>
                <a:spcPts val="1000"/>
              </a:spcBef>
              <a:spcAft>
                <a:spcPts val="1600"/>
              </a:spcAft>
              <a:buNone/>
            </a:pPr>
            <a:r>
              <a:t/>
            </a:r>
            <a:endParaRPr>
              <a:latin typeface="Georgia"/>
              <a:ea typeface="Georgia"/>
              <a:cs typeface="Georgia"/>
              <a:sym typeface="Georgia"/>
            </a:endParaRPr>
          </a:p>
        </p:txBody>
      </p:sp>
      <p:sp>
        <p:nvSpPr>
          <p:cNvPr id="441" name="Google Shape;441;p86"/>
          <p:cNvSpPr txBox="1"/>
          <p:nvPr/>
        </p:nvSpPr>
        <p:spPr>
          <a:xfrm>
            <a:off x="185525" y="2794975"/>
            <a:ext cx="2827500" cy="1539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22222"/>
                </a:solidFill>
                <a:latin typeface="Georgia"/>
                <a:ea typeface="Georgia"/>
                <a:cs typeface="Georgia"/>
                <a:sym typeface="Georgia"/>
              </a:rPr>
              <a:t>To freeze movement in an image you’ll want to choose a faster shutter speed and to let the movement blur you’ll want to choose a slower shutter speed. The actual speeds you should choose will vary depending upon the speed of the subject in your shot and how much you want it to be blurred.</a:t>
            </a:r>
            <a:endParaRPr sz="1200">
              <a:solidFill>
                <a:srgbClr val="222222"/>
              </a:solidFill>
              <a:latin typeface="Georgia"/>
              <a:ea typeface="Georgia"/>
              <a:cs typeface="Georgia"/>
              <a:sym typeface="Georgia"/>
            </a:endParaRPr>
          </a:p>
          <a:p>
            <a:pPr indent="0" lvl="0" marL="0" rtl="0" algn="l">
              <a:lnSpc>
                <a:spcPct val="115000"/>
              </a:lnSpc>
              <a:spcBef>
                <a:spcPts val="1000"/>
              </a:spcBef>
              <a:spcAft>
                <a:spcPts val="1600"/>
              </a:spcAft>
              <a:buNone/>
            </a:pPr>
            <a:r>
              <a:t/>
            </a:r>
            <a:endParaRPr sz="1200">
              <a:solidFill>
                <a:schemeClr val="dk2"/>
              </a:solidFill>
              <a:latin typeface="Georgia"/>
              <a:ea typeface="Georgia"/>
              <a:cs typeface="Georgia"/>
              <a:sym typeface="Georgia"/>
            </a:endParaRPr>
          </a:p>
        </p:txBody>
      </p:sp>
      <p:pic>
        <p:nvPicPr>
          <p:cNvPr id="442" name="Google Shape;442;p86"/>
          <p:cNvPicPr preferRelativeResize="0"/>
          <p:nvPr/>
        </p:nvPicPr>
        <p:blipFill>
          <a:blip r:embed="rId4">
            <a:alphaModFix/>
          </a:blip>
          <a:stretch>
            <a:fillRect/>
          </a:stretch>
        </p:blipFill>
        <p:spPr>
          <a:xfrm>
            <a:off x="3013150" y="494950"/>
            <a:ext cx="6130851" cy="41536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8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Georgia"/>
                <a:ea typeface="Georgia"/>
                <a:cs typeface="Georgia"/>
                <a:sym typeface="Georgia"/>
              </a:rPr>
              <a:t>ISO</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8"/>
          <p:cNvSpPr txBox="1"/>
          <p:nvPr>
            <p:ph idx="1" type="body"/>
          </p:nvPr>
        </p:nvSpPr>
        <p:spPr>
          <a:xfrm>
            <a:off x="265975" y="498600"/>
            <a:ext cx="3133500" cy="4146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500"/>
              </a:spcAft>
              <a:buNone/>
            </a:pPr>
            <a:r>
              <a:rPr lang="en" sz="1000">
                <a:solidFill>
                  <a:srgbClr val="333333"/>
                </a:solidFill>
                <a:latin typeface="Georgia"/>
                <a:ea typeface="Georgia"/>
                <a:cs typeface="Georgia"/>
                <a:sym typeface="Georgia"/>
              </a:rPr>
              <a:t>At higher ISO settings the sensor is more sensitive to light. </a:t>
            </a:r>
            <a:r>
              <a:rPr lang="en" sz="1000">
                <a:solidFill>
                  <a:srgbClr val="222222"/>
                </a:solidFill>
                <a:highlight>
                  <a:srgbClr val="FFFFFF"/>
                </a:highlight>
                <a:latin typeface="Georgia"/>
                <a:ea typeface="Georgia"/>
                <a:cs typeface="Georgia"/>
                <a:sym typeface="Georgia"/>
              </a:rPr>
              <a:t>ISO produces digital noise/grain, in turn affecting the quality of the image.</a:t>
            </a:r>
            <a:r>
              <a:rPr lang="en" sz="1000">
                <a:solidFill>
                  <a:srgbClr val="333333"/>
                </a:solidFill>
                <a:latin typeface="Georgia"/>
                <a:ea typeface="Georgia"/>
                <a:cs typeface="Georgia"/>
                <a:sym typeface="Georgia"/>
              </a:rPr>
              <a:t> </a:t>
            </a:r>
            <a:r>
              <a:rPr lang="en" sz="1000">
                <a:solidFill>
                  <a:srgbClr val="333333"/>
                </a:solidFill>
                <a:highlight>
                  <a:srgbClr val="FFFFFF"/>
                </a:highlight>
                <a:latin typeface="Georgia"/>
                <a:ea typeface="Georgia"/>
                <a:cs typeface="Georgia"/>
                <a:sym typeface="Georgia"/>
              </a:rPr>
              <a:t>An </a:t>
            </a:r>
            <a:r>
              <a:rPr lang="en" sz="1000" u="sng">
                <a:solidFill>
                  <a:srgbClr val="333333"/>
                </a:solidFill>
                <a:highlight>
                  <a:srgbClr val="FFFFFF"/>
                </a:highlight>
                <a:latin typeface="Georgia"/>
                <a:ea typeface="Georgia"/>
                <a:cs typeface="Georgia"/>
                <a:sym typeface="Georgia"/>
              </a:rPr>
              <a:t>ISO of 100</a:t>
            </a:r>
            <a:r>
              <a:rPr lang="en" sz="1000">
                <a:solidFill>
                  <a:srgbClr val="333333"/>
                </a:solidFill>
                <a:highlight>
                  <a:srgbClr val="FFFFFF"/>
                </a:highlight>
                <a:latin typeface="Georgia"/>
                <a:ea typeface="Georgia"/>
                <a:cs typeface="Georgia"/>
                <a:sym typeface="Georgia"/>
              </a:rPr>
              <a:t> is perfect for very sunny environments. </a:t>
            </a:r>
            <a:r>
              <a:rPr lang="en" sz="1000" u="sng">
                <a:solidFill>
                  <a:srgbClr val="333333"/>
                </a:solidFill>
                <a:highlight>
                  <a:srgbClr val="FFFFFF"/>
                </a:highlight>
                <a:latin typeface="Georgia"/>
                <a:ea typeface="Georgia"/>
                <a:cs typeface="Georgia"/>
                <a:sym typeface="Georgia"/>
              </a:rPr>
              <a:t>ISO 200-400</a:t>
            </a:r>
            <a:r>
              <a:rPr lang="en" sz="1000">
                <a:solidFill>
                  <a:srgbClr val="333333"/>
                </a:solidFill>
                <a:highlight>
                  <a:srgbClr val="FFFFFF"/>
                </a:highlight>
                <a:latin typeface="Georgia"/>
                <a:ea typeface="Georgia"/>
                <a:cs typeface="Georgia"/>
                <a:sym typeface="Georgia"/>
              </a:rPr>
              <a:t> works for overcast outdoor daylight, outdoor shade, or indoors where the scene is well-lit. </a:t>
            </a:r>
            <a:r>
              <a:rPr lang="en" sz="1000" u="sng">
                <a:solidFill>
                  <a:srgbClr val="333333"/>
                </a:solidFill>
                <a:highlight>
                  <a:srgbClr val="FFFFFF"/>
                </a:highlight>
                <a:latin typeface="Georgia"/>
                <a:ea typeface="Georgia"/>
                <a:cs typeface="Georgia"/>
                <a:sym typeface="Georgia"/>
              </a:rPr>
              <a:t>ISO 800</a:t>
            </a:r>
            <a:r>
              <a:rPr lang="en" sz="1000">
                <a:solidFill>
                  <a:srgbClr val="333333"/>
                </a:solidFill>
                <a:highlight>
                  <a:srgbClr val="FFFFFF"/>
                </a:highlight>
                <a:latin typeface="Georgia"/>
                <a:ea typeface="Georgia"/>
                <a:cs typeface="Georgia"/>
                <a:sym typeface="Georgia"/>
              </a:rPr>
              <a:t> can sometimes be used in low light outdoors or indoors without a flash. Mind the shutter speed — </a:t>
            </a:r>
            <a:r>
              <a:rPr b="1" i="1" lang="en" sz="1000">
                <a:solidFill>
                  <a:srgbClr val="333333"/>
                </a:solidFill>
                <a:highlight>
                  <a:srgbClr val="FFFFFF"/>
                </a:highlight>
                <a:latin typeface="Georgia"/>
                <a:ea typeface="Georgia"/>
                <a:cs typeface="Georgia"/>
                <a:sym typeface="Georgia"/>
              </a:rPr>
              <a:t>if it gets too slow you can either increase ISO to make it faster, use a tripod to accommodate the slower shutter speed, or use flash</a:t>
            </a:r>
            <a:r>
              <a:rPr b="1" lang="en" sz="1000">
                <a:solidFill>
                  <a:srgbClr val="333333"/>
                </a:solidFill>
                <a:highlight>
                  <a:srgbClr val="FFFFFF"/>
                </a:highlight>
                <a:latin typeface="Georgia"/>
                <a:ea typeface="Georgia"/>
                <a:cs typeface="Georgia"/>
                <a:sym typeface="Georgia"/>
              </a:rPr>
              <a:t>.</a:t>
            </a:r>
            <a:r>
              <a:rPr lang="en" sz="1000">
                <a:solidFill>
                  <a:srgbClr val="333333"/>
                </a:solidFill>
                <a:highlight>
                  <a:srgbClr val="FFFFFF"/>
                </a:highlight>
                <a:latin typeface="Georgia"/>
                <a:ea typeface="Georgia"/>
                <a:cs typeface="Georgia"/>
                <a:sym typeface="Georgia"/>
              </a:rPr>
              <a:t> Indoor and outdoor low-light situations without a flash often call for an ISO speed of 1600 or more. Beware though, as your photos can become grainy with a high ISO (I try not to go higher than ISO 400 for that reason). To avoid graininess in these low-light situations, set the ISO low and mount your DSLR on a tripod to get a clear shot.</a:t>
            </a:r>
            <a:endParaRPr sz="1000"/>
          </a:p>
        </p:txBody>
      </p:sp>
      <p:pic>
        <p:nvPicPr>
          <p:cNvPr id="453" name="Google Shape;453;p88"/>
          <p:cNvPicPr preferRelativeResize="0"/>
          <p:nvPr/>
        </p:nvPicPr>
        <p:blipFill>
          <a:blip r:embed="rId3">
            <a:alphaModFix/>
          </a:blip>
          <a:stretch>
            <a:fillRect/>
          </a:stretch>
        </p:blipFill>
        <p:spPr>
          <a:xfrm>
            <a:off x="3469975" y="203800"/>
            <a:ext cx="5410200" cy="47359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89"/>
          <p:cNvPicPr preferRelativeResize="0"/>
          <p:nvPr/>
        </p:nvPicPr>
        <p:blipFill>
          <a:blip r:embed="rId3">
            <a:alphaModFix/>
          </a:blip>
          <a:stretch>
            <a:fillRect/>
          </a:stretch>
        </p:blipFill>
        <p:spPr>
          <a:xfrm>
            <a:off x="214300" y="428625"/>
            <a:ext cx="8715375" cy="4286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90"/>
          <p:cNvSpPr txBox="1"/>
          <p:nvPr/>
        </p:nvSpPr>
        <p:spPr>
          <a:xfrm>
            <a:off x="418350" y="2008950"/>
            <a:ext cx="8307300" cy="1125600"/>
          </a:xfrm>
          <a:prstGeom prst="rect">
            <a:avLst/>
          </a:prstGeom>
          <a:noFill/>
          <a:ln>
            <a:noFill/>
          </a:ln>
        </p:spPr>
        <p:txBody>
          <a:bodyPr anchorCtr="0" anchor="ctr" bIns="91425" lIns="91425" spcFirstLastPara="1" rIns="91425" wrap="square" tIns="91425">
            <a:noAutofit/>
          </a:bodyPr>
          <a:lstStyle/>
          <a:p>
            <a:pPr indent="0" lvl="0" marL="0" rtl="0" algn="ctr">
              <a:lnSpc>
                <a:spcPct val="125000"/>
              </a:lnSpc>
              <a:spcBef>
                <a:spcPts val="0"/>
              </a:spcBef>
              <a:spcAft>
                <a:spcPts val="400"/>
              </a:spcAft>
              <a:buNone/>
            </a:pPr>
            <a:r>
              <a:rPr b="1" lang="en">
                <a:solidFill>
                  <a:srgbClr val="222222"/>
                </a:solidFill>
                <a:latin typeface="Georgia"/>
                <a:ea typeface="Georgia"/>
                <a:cs typeface="Georgia"/>
                <a:sym typeface="Georgia"/>
              </a:rPr>
              <a:t>Different Exposure Conditions</a:t>
            </a:r>
            <a:endParaRPr b="1">
              <a:solidFill>
                <a:srgbClr val="222222"/>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6"/>
          <p:cNvSpPr txBox="1"/>
          <p:nvPr/>
        </p:nvSpPr>
        <p:spPr>
          <a:xfrm>
            <a:off x="343775" y="1152850"/>
            <a:ext cx="82683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accent1"/>
                </a:solidFill>
                <a:latin typeface="Roboto Condensed"/>
                <a:ea typeface="Roboto Condensed"/>
                <a:cs typeface="Roboto Condensed"/>
                <a:sym typeface="Roboto Condensed"/>
              </a:rPr>
              <a:t>No pictures</a:t>
            </a:r>
            <a:r>
              <a:rPr b="1" lang="en" sz="3600">
                <a:solidFill>
                  <a:schemeClr val="dk1"/>
                </a:solidFill>
                <a:latin typeface="Roboto Condensed"/>
                <a:ea typeface="Roboto Condensed"/>
                <a:cs typeface="Roboto Condensed"/>
                <a:sym typeface="Roboto Condensed"/>
              </a:rPr>
              <a:t> or videos </a:t>
            </a:r>
            <a:r>
              <a:rPr b="1" lang="en" sz="3600">
                <a:solidFill>
                  <a:schemeClr val="dk1"/>
                </a:solidFill>
                <a:latin typeface="Roboto Condensed"/>
                <a:ea typeface="Roboto Condensed"/>
                <a:cs typeface="Roboto Condensed"/>
                <a:sym typeface="Roboto Condensed"/>
              </a:rPr>
              <a:t>should be</a:t>
            </a:r>
            <a:r>
              <a:rPr b="1" lang="en" sz="3600">
                <a:solidFill>
                  <a:schemeClr val="dk1"/>
                </a:solidFill>
                <a:latin typeface="Roboto Condensed"/>
                <a:ea typeface="Roboto Condensed"/>
                <a:cs typeface="Roboto Condensed"/>
                <a:sym typeface="Roboto Condensed"/>
              </a:rPr>
              <a:t> taken by volunteers on their </a:t>
            </a:r>
            <a:r>
              <a:rPr b="1" lang="en" sz="3600">
                <a:solidFill>
                  <a:schemeClr val="accent1"/>
                </a:solidFill>
                <a:latin typeface="Roboto Condensed"/>
                <a:ea typeface="Roboto Condensed"/>
                <a:cs typeface="Roboto Condensed"/>
                <a:sym typeface="Roboto Condensed"/>
              </a:rPr>
              <a:t>personal phones and cameras</a:t>
            </a:r>
            <a:endParaRPr b="1" sz="3600">
              <a:solidFill>
                <a:schemeClr val="accent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91"/>
          <p:cNvSpPr txBox="1"/>
          <p:nvPr/>
        </p:nvSpPr>
        <p:spPr>
          <a:xfrm>
            <a:off x="159000" y="1455525"/>
            <a:ext cx="1753800" cy="260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Daylight</a:t>
            </a:r>
            <a:endParaRPr>
              <a:latin typeface="Georgia"/>
              <a:ea typeface="Georgia"/>
              <a:cs typeface="Georgia"/>
              <a:sym typeface="Georgia"/>
            </a:endParaRPr>
          </a:p>
          <a:p>
            <a:pPr indent="0" lvl="0" marL="0" rtl="0" algn="l">
              <a:spcBef>
                <a:spcPts val="0"/>
              </a:spcBef>
              <a:spcAft>
                <a:spcPts val="0"/>
              </a:spcAft>
              <a:buNone/>
            </a:pPr>
            <a:r>
              <a:t/>
            </a:r>
            <a:endParaRPr sz="1200">
              <a:latin typeface="Georgia"/>
              <a:ea typeface="Georgia"/>
              <a:cs typeface="Georgia"/>
              <a:sym typeface="Georgia"/>
            </a:endParaRPr>
          </a:p>
          <a:p>
            <a:pPr indent="0" lvl="0" marL="0" rtl="0" algn="l">
              <a:lnSpc>
                <a:spcPct val="125000"/>
              </a:lnSpc>
              <a:spcBef>
                <a:spcPts val="0"/>
              </a:spcBef>
              <a:spcAft>
                <a:spcPts val="400"/>
              </a:spcAft>
              <a:buClr>
                <a:schemeClr val="dk1"/>
              </a:buClr>
              <a:buSzPts val="1100"/>
              <a:buFont typeface="Arial"/>
              <a:buNone/>
            </a:pPr>
            <a:r>
              <a:rPr lang="en" sz="1200">
                <a:solidFill>
                  <a:srgbClr val="222222"/>
                </a:solidFill>
                <a:latin typeface="Georgia"/>
                <a:ea typeface="Georgia"/>
                <a:cs typeface="Georgia"/>
                <a:sym typeface="Georgia"/>
              </a:rPr>
              <a:t>This photograph has excellent lighting conditions allowing you to use fast settings on your camera.</a:t>
            </a:r>
            <a:endParaRPr sz="1200">
              <a:latin typeface="Georgia"/>
              <a:ea typeface="Georgia"/>
              <a:cs typeface="Georgia"/>
              <a:sym typeface="Georgia"/>
            </a:endParaRPr>
          </a:p>
        </p:txBody>
      </p:sp>
      <p:pic>
        <p:nvPicPr>
          <p:cNvPr id="469" name="Google Shape;469;p91"/>
          <p:cNvPicPr preferRelativeResize="0"/>
          <p:nvPr/>
        </p:nvPicPr>
        <p:blipFill>
          <a:blip r:embed="rId3">
            <a:alphaModFix/>
          </a:blip>
          <a:stretch>
            <a:fillRect/>
          </a:stretch>
        </p:blipFill>
        <p:spPr>
          <a:xfrm>
            <a:off x="1912875" y="208950"/>
            <a:ext cx="7088381" cy="472559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92"/>
          <p:cNvSpPr txBox="1"/>
          <p:nvPr/>
        </p:nvSpPr>
        <p:spPr>
          <a:xfrm>
            <a:off x="300850" y="417300"/>
            <a:ext cx="5698200" cy="9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475" name="Google Shape;475;p92"/>
          <p:cNvSpPr txBox="1"/>
          <p:nvPr/>
        </p:nvSpPr>
        <p:spPr>
          <a:xfrm>
            <a:off x="505375" y="1215600"/>
            <a:ext cx="4451100" cy="27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Sunny</a:t>
            </a:r>
            <a:endParaRPr>
              <a:latin typeface="Georgia"/>
              <a:ea typeface="Georgia"/>
              <a:cs typeface="Georgia"/>
              <a:sym typeface="Georgia"/>
            </a:endParaRPr>
          </a:p>
          <a:p>
            <a:pPr indent="-304800" lvl="0" marL="457200" rtl="0" algn="l">
              <a:spcBef>
                <a:spcPts val="1500"/>
              </a:spcBef>
              <a:spcAft>
                <a:spcPts val="0"/>
              </a:spcAft>
              <a:buClr>
                <a:srgbClr val="4B4B4B"/>
              </a:buClr>
              <a:buSzPts val="1200"/>
              <a:buFont typeface="Georgia"/>
              <a:buAutoNum type="arabicPeriod"/>
            </a:pPr>
            <a:r>
              <a:rPr lang="en" sz="1200">
                <a:solidFill>
                  <a:srgbClr val="4B4B4B"/>
                </a:solidFill>
                <a:latin typeface="Georgia"/>
                <a:ea typeface="Georgia"/>
                <a:cs typeface="Georgia"/>
                <a:sym typeface="Georgia"/>
              </a:rPr>
              <a:t>Be careful of overexposure</a:t>
            </a:r>
            <a:br>
              <a:rPr lang="en" sz="1200">
                <a:solidFill>
                  <a:srgbClr val="4B4B4B"/>
                </a:solidFill>
                <a:latin typeface="Georgia"/>
                <a:ea typeface="Georgia"/>
                <a:cs typeface="Georgia"/>
                <a:sym typeface="Georgia"/>
              </a:rPr>
            </a:br>
            <a:endParaRPr sz="1200">
              <a:solidFill>
                <a:srgbClr val="4B4B4B"/>
              </a:solidFill>
              <a:latin typeface="Georgia"/>
              <a:ea typeface="Georgia"/>
              <a:cs typeface="Georgia"/>
              <a:sym typeface="Georgia"/>
            </a:endParaRPr>
          </a:p>
          <a:p>
            <a:pPr indent="-304800" lvl="0" marL="457200" rtl="0" algn="l">
              <a:spcBef>
                <a:spcPts val="0"/>
              </a:spcBef>
              <a:spcAft>
                <a:spcPts val="0"/>
              </a:spcAft>
              <a:buClr>
                <a:srgbClr val="4B4B4B"/>
              </a:buClr>
              <a:buSzPts val="1200"/>
              <a:buFont typeface="Georgia"/>
              <a:buAutoNum type="arabicPeriod"/>
            </a:pPr>
            <a:r>
              <a:rPr lang="en" sz="1200">
                <a:solidFill>
                  <a:srgbClr val="4B4B4B"/>
                </a:solidFill>
                <a:latin typeface="Georgia"/>
                <a:ea typeface="Georgia"/>
                <a:cs typeface="Georgia"/>
                <a:sym typeface="Georgia"/>
              </a:rPr>
              <a:t>Try to avoid noon</a:t>
            </a:r>
            <a:br>
              <a:rPr lang="en" sz="1200">
                <a:solidFill>
                  <a:srgbClr val="4B4B4B"/>
                </a:solidFill>
                <a:latin typeface="Georgia"/>
                <a:ea typeface="Georgia"/>
                <a:cs typeface="Georgia"/>
                <a:sym typeface="Georgia"/>
              </a:rPr>
            </a:br>
            <a:endParaRPr sz="1200">
              <a:solidFill>
                <a:srgbClr val="4B4B4B"/>
              </a:solidFill>
              <a:latin typeface="Georgia"/>
              <a:ea typeface="Georgia"/>
              <a:cs typeface="Georgia"/>
              <a:sym typeface="Georgia"/>
            </a:endParaRPr>
          </a:p>
          <a:p>
            <a:pPr indent="-304800" lvl="0" marL="457200" rtl="0" algn="l">
              <a:spcBef>
                <a:spcPts val="0"/>
              </a:spcBef>
              <a:spcAft>
                <a:spcPts val="0"/>
              </a:spcAft>
              <a:buClr>
                <a:srgbClr val="4B4B4B"/>
              </a:buClr>
              <a:buSzPts val="1200"/>
              <a:buFont typeface="Georgia"/>
              <a:buAutoNum type="arabicPeriod"/>
            </a:pPr>
            <a:r>
              <a:rPr lang="en" sz="1200">
                <a:solidFill>
                  <a:srgbClr val="4B4B4B"/>
                </a:solidFill>
                <a:latin typeface="Georgia"/>
                <a:ea typeface="Georgia"/>
                <a:cs typeface="Georgia"/>
                <a:sym typeface="Georgia"/>
              </a:rPr>
              <a:t>Use a diffuser (if possible). The 5 in 1 reflectors are really cheap. They work as a diffuser and as reflectors. (Find them </a:t>
            </a:r>
            <a:r>
              <a:rPr lang="en" sz="1200" u="sng">
                <a:solidFill>
                  <a:schemeClr val="hlink"/>
                </a:solidFill>
                <a:latin typeface="Georgia"/>
                <a:ea typeface="Georgia"/>
                <a:cs typeface="Georgia"/>
                <a:sym typeface="Georgia"/>
                <a:hlinkClick r:id="rId3"/>
              </a:rPr>
              <a:t>here</a:t>
            </a:r>
            <a:r>
              <a:rPr lang="en" sz="1200">
                <a:solidFill>
                  <a:srgbClr val="4B4B4B"/>
                </a:solidFill>
                <a:latin typeface="Georgia"/>
                <a:ea typeface="Georgia"/>
                <a:cs typeface="Georgia"/>
                <a:sym typeface="Georgia"/>
              </a:rPr>
              <a:t>. And </a:t>
            </a:r>
            <a:r>
              <a:rPr lang="en" sz="1200" u="sng">
                <a:solidFill>
                  <a:schemeClr val="hlink"/>
                </a:solidFill>
                <a:latin typeface="Georgia"/>
                <a:ea typeface="Georgia"/>
                <a:cs typeface="Georgia"/>
                <a:sym typeface="Georgia"/>
                <a:hlinkClick r:id="rId4"/>
              </a:rPr>
              <a:t>these</a:t>
            </a:r>
            <a:r>
              <a:rPr lang="en" sz="1200">
                <a:solidFill>
                  <a:srgbClr val="4B4B4B"/>
                </a:solidFill>
                <a:latin typeface="Georgia"/>
                <a:ea typeface="Georgia"/>
                <a:cs typeface="Georgia"/>
                <a:sym typeface="Georgia"/>
              </a:rPr>
              <a:t> for your pop-up flash.)</a:t>
            </a:r>
            <a:endParaRPr sz="1200">
              <a:solidFill>
                <a:srgbClr val="4B4B4B"/>
              </a:solidFill>
              <a:latin typeface="Georgia"/>
              <a:ea typeface="Georgia"/>
              <a:cs typeface="Georgia"/>
              <a:sym typeface="Georgia"/>
            </a:endParaRPr>
          </a:p>
          <a:p>
            <a:pPr indent="0" lvl="0" marL="0" rtl="0" algn="l">
              <a:spcBef>
                <a:spcPts val="800"/>
              </a:spcBef>
              <a:spcAft>
                <a:spcPts val="0"/>
              </a:spcAft>
              <a:buNone/>
            </a:pPr>
            <a:r>
              <a:t/>
            </a:r>
            <a:endParaRPr sz="1200">
              <a:latin typeface="Georgia"/>
              <a:ea typeface="Georgia"/>
              <a:cs typeface="Georgia"/>
              <a:sym typeface="Georgia"/>
            </a:endParaRPr>
          </a:p>
        </p:txBody>
      </p:sp>
      <p:pic>
        <p:nvPicPr>
          <p:cNvPr id="476" name="Google Shape;476;p92"/>
          <p:cNvPicPr preferRelativeResize="0"/>
          <p:nvPr/>
        </p:nvPicPr>
        <p:blipFill>
          <a:blip r:embed="rId5">
            <a:alphaModFix/>
          </a:blip>
          <a:stretch>
            <a:fillRect/>
          </a:stretch>
        </p:blipFill>
        <p:spPr>
          <a:xfrm>
            <a:off x="5181600" y="0"/>
            <a:ext cx="34290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93"/>
          <p:cNvSpPr txBox="1"/>
          <p:nvPr/>
        </p:nvSpPr>
        <p:spPr>
          <a:xfrm>
            <a:off x="300850" y="264900"/>
            <a:ext cx="8355900" cy="9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Georgia"/>
                <a:ea typeface="Georgia"/>
                <a:cs typeface="Georgia"/>
                <a:sym typeface="Georgia"/>
              </a:rPr>
              <a:t>Cloudy + Evening</a:t>
            </a:r>
            <a:endParaRPr b="1" sz="1200">
              <a:latin typeface="Georgia"/>
              <a:ea typeface="Georgia"/>
              <a:cs typeface="Georgia"/>
              <a:sym typeface="Georgia"/>
            </a:endParaRPr>
          </a:p>
          <a:p>
            <a:pPr indent="-298450" lvl="0" marL="457200" rtl="0" algn="l">
              <a:lnSpc>
                <a:spcPct val="163636"/>
              </a:lnSpc>
              <a:spcBef>
                <a:spcPts val="1200"/>
              </a:spcBef>
              <a:spcAft>
                <a:spcPts val="0"/>
              </a:spcAft>
              <a:buSzPts val="1100"/>
              <a:buFont typeface="Georgia"/>
              <a:buAutoNum type="arabicPeriod"/>
            </a:pPr>
            <a:r>
              <a:rPr lang="en" sz="1100">
                <a:solidFill>
                  <a:srgbClr val="333333"/>
                </a:solidFill>
                <a:latin typeface="Georgia"/>
                <a:ea typeface="Georgia"/>
                <a:cs typeface="Georgia"/>
                <a:sym typeface="Georgia"/>
              </a:rPr>
              <a:t>Try shooting from slightly above your subject to get better light in </a:t>
            </a:r>
            <a:br>
              <a:rPr lang="en" sz="1100">
                <a:solidFill>
                  <a:srgbClr val="333333"/>
                </a:solidFill>
                <a:latin typeface="Georgia"/>
                <a:ea typeface="Georgia"/>
                <a:cs typeface="Georgia"/>
                <a:sym typeface="Georgia"/>
              </a:rPr>
            </a:br>
            <a:r>
              <a:rPr lang="en" sz="1100">
                <a:solidFill>
                  <a:srgbClr val="333333"/>
                </a:solidFill>
                <a:latin typeface="Georgia"/>
                <a:ea typeface="Georgia"/>
                <a:cs typeface="Georgia"/>
                <a:sym typeface="Georgia"/>
              </a:rPr>
              <a:t>the eyes.</a:t>
            </a:r>
            <a:endParaRPr sz="1100">
              <a:solidFill>
                <a:srgbClr val="333333"/>
              </a:solidFill>
              <a:latin typeface="Georgia"/>
              <a:ea typeface="Georgia"/>
              <a:cs typeface="Georgia"/>
              <a:sym typeface="Georgia"/>
            </a:endParaRPr>
          </a:p>
          <a:p>
            <a:pPr indent="-298450" lvl="0" marL="457200" rtl="0" algn="l">
              <a:lnSpc>
                <a:spcPct val="163636"/>
              </a:lnSpc>
              <a:spcBef>
                <a:spcPts val="0"/>
              </a:spcBef>
              <a:spcAft>
                <a:spcPts val="0"/>
              </a:spcAft>
              <a:buSzPts val="1100"/>
              <a:buFont typeface="Georgia"/>
              <a:buAutoNum type="arabicPeriod"/>
            </a:pPr>
            <a:r>
              <a:rPr lang="en" sz="1100">
                <a:solidFill>
                  <a:srgbClr val="333333"/>
                </a:solidFill>
                <a:latin typeface="Georgia"/>
                <a:ea typeface="Georgia"/>
                <a:cs typeface="Georgia"/>
                <a:sym typeface="Georgia"/>
              </a:rPr>
              <a:t>Use your surroundings to create directional light.</a:t>
            </a:r>
            <a:endParaRPr sz="1100">
              <a:solidFill>
                <a:srgbClr val="333333"/>
              </a:solidFill>
              <a:latin typeface="Georgia"/>
              <a:ea typeface="Georgia"/>
              <a:cs typeface="Georgia"/>
              <a:sym typeface="Georgia"/>
            </a:endParaRPr>
          </a:p>
          <a:p>
            <a:pPr indent="-298450" lvl="0" marL="457200" rtl="0" algn="l">
              <a:lnSpc>
                <a:spcPct val="163636"/>
              </a:lnSpc>
              <a:spcBef>
                <a:spcPts val="0"/>
              </a:spcBef>
              <a:spcAft>
                <a:spcPts val="0"/>
              </a:spcAft>
              <a:buClr>
                <a:srgbClr val="333333"/>
              </a:buClr>
              <a:buSzPts val="1100"/>
              <a:buFont typeface="Georgia"/>
              <a:buAutoNum type="arabicPeriod"/>
            </a:pPr>
            <a:r>
              <a:rPr lang="en" sz="1100">
                <a:solidFill>
                  <a:srgbClr val="333333"/>
                </a:solidFill>
                <a:latin typeface="Georgia"/>
                <a:ea typeface="Georgia"/>
                <a:cs typeface="Georgia"/>
                <a:sym typeface="Georgia"/>
              </a:rPr>
              <a:t>Be thoughtful when including the sky in your image.</a:t>
            </a:r>
            <a:endParaRPr sz="1100">
              <a:solidFill>
                <a:srgbClr val="333333"/>
              </a:solidFill>
              <a:latin typeface="Georgia"/>
              <a:ea typeface="Georgia"/>
              <a:cs typeface="Georgia"/>
              <a:sym typeface="Georgia"/>
            </a:endParaRPr>
          </a:p>
          <a:p>
            <a:pPr indent="-298450" lvl="0" marL="457200" rtl="0" algn="l">
              <a:lnSpc>
                <a:spcPct val="163636"/>
              </a:lnSpc>
              <a:spcBef>
                <a:spcPts val="0"/>
              </a:spcBef>
              <a:spcAft>
                <a:spcPts val="0"/>
              </a:spcAft>
              <a:buClr>
                <a:srgbClr val="333333"/>
              </a:buClr>
              <a:buSzPts val="1100"/>
              <a:buFont typeface="Georgia"/>
              <a:buAutoNum type="arabicPeriod"/>
            </a:pPr>
            <a:r>
              <a:rPr lang="en" sz="1100">
                <a:solidFill>
                  <a:srgbClr val="333333"/>
                </a:solidFill>
                <a:latin typeface="Georgia"/>
                <a:ea typeface="Georgia"/>
                <a:cs typeface="Georgia"/>
                <a:sym typeface="Georgia"/>
              </a:rPr>
              <a:t>Watch your settings.</a:t>
            </a:r>
            <a:endParaRPr sz="1100">
              <a:solidFill>
                <a:srgbClr val="333333"/>
              </a:solidFill>
              <a:latin typeface="Georgia"/>
              <a:ea typeface="Georgia"/>
              <a:cs typeface="Georgia"/>
              <a:sym typeface="Georgia"/>
            </a:endParaRPr>
          </a:p>
        </p:txBody>
      </p:sp>
      <p:pic>
        <p:nvPicPr>
          <p:cNvPr id="482" name="Google Shape;482;p93"/>
          <p:cNvPicPr preferRelativeResize="0"/>
          <p:nvPr/>
        </p:nvPicPr>
        <p:blipFill>
          <a:blip r:embed="rId3">
            <a:alphaModFix/>
          </a:blip>
          <a:stretch>
            <a:fillRect/>
          </a:stretch>
        </p:blipFill>
        <p:spPr>
          <a:xfrm>
            <a:off x="388425" y="1999675"/>
            <a:ext cx="4646895" cy="3097950"/>
          </a:xfrm>
          <a:prstGeom prst="rect">
            <a:avLst/>
          </a:prstGeom>
          <a:noFill/>
          <a:ln>
            <a:noFill/>
          </a:ln>
        </p:spPr>
      </p:pic>
      <p:pic>
        <p:nvPicPr>
          <p:cNvPr id="483" name="Google Shape;483;p93"/>
          <p:cNvPicPr preferRelativeResize="0"/>
          <p:nvPr/>
        </p:nvPicPr>
        <p:blipFill>
          <a:blip r:embed="rId4">
            <a:alphaModFix/>
          </a:blip>
          <a:stretch>
            <a:fillRect/>
          </a:stretch>
        </p:blipFill>
        <p:spPr>
          <a:xfrm>
            <a:off x="5372625" y="0"/>
            <a:ext cx="34290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94"/>
          <p:cNvSpPr txBox="1"/>
          <p:nvPr/>
        </p:nvSpPr>
        <p:spPr>
          <a:xfrm>
            <a:off x="0" y="0"/>
            <a:ext cx="91029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700"/>
              </a:spcAft>
              <a:buNone/>
            </a:pPr>
            <a:r>
              <a:rPr b="1" lang="en" sz="1800">
                <a:solidFill>
                  <a:srgbClr val="222222"/>
                </a:solidFill>
                <a:highlight>
                  <a:srgbClr val="FFFFFF"/>
                </a:highlight>
                <a:latin typeface="Georgia"/>
                <a:ea typeface="Georgia"/>
                <a:cs typeface="Georgia"/>
                <a:sym typeface="Georgia"/>
              </a:rPr>
              <a:t>General Tips</a:t>
            </a:r>
            <a:endParaRPr sz="1800">
              <a:solidFill>
                <a:schemeClr val="dk1"/>
              </a:solidFill>
              <a:latin typeface="Georgia"/>
              <a:ea typeface="Georgia"/>
              <a:cs typeface="Georgia"/>
              <a:sym typeface="Georg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95"/>
          <p:cNvPicPr preferRelativeResize="0"/>
          <p:nvPr/>
        </p:nvPicPr>
        <p:blipFill rotWithShape="1">
          <a:blip r:embed="rId3">
            <a:alphaModFix/>
          </a:blip>
          <a:srcRect b="7972" l="6252" r="0" t="20460"/>
          <a:stretch/>
        </p:blipFill>
        <p:spPr>
          <a:xfrm>
            <a:off x="1419250" y="412700"/>
            <a:ext cx="8001625" cy="4318102"/>
          </a:xfrm>
          <a:prstGeom prst="rect">
            <a:avLst/>
          </a:prstGeom>
          <a:noFill/>
          <a:ln>
            <a:noFill/>
          </a:ln>
        </p:spPr>
      </p:pic>
      <p:sp>
        <p:nvSpPr>
          <p:cNvPr id="494" name="Google Shape;494;p95"/>
          <p:cNvSpPr txBox="1"/>
          <p:nvPr/>
        </p:nvSpPr>
        <p:spPr>
          <a:xfrm>
            <a:off x="110225" y="825750"/>
            <a:ext cx="1228500" cy="3492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800"/>
              </a:spcAft>
              <a:buNone/>
            </a:pPr>
            <a:r>
              <a:rPr lang="en" sz="1200">
                <a:solidFill>
                  <a:srgbClr val="4B4B4B"/>
                </a:solidFill>
                <a:latin typeface="Georgia"/>
                <a:ea typeface="Georgia"/>
                <a:cs typeface="Georgia"/>
                <a:sym typeface="Georgia"/>
              </a:rPr>
              <a:t>A lot of times, there are some settings we can stick to during particular weather conditions. Try these out with different ISO and Shutter speed settings according to your need!</a:t>
            </a:r>
            <a:endParaRPr sz="1200">
              <a:solidFill>
                <a:srgbClr val="4B4B4B"/>
              </a:solidFill>
              <a:latin typeface="Georgia"/>
              <a:ea typeface="Georgia"/>
              <a:cs typeface="Georgia"/>
              <a:sym typeface="Georgi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96"/>
          <p:cNvSpPr txBox="1"/>
          <p:nvPr/>
        </p:nvSpPr>
        <p:spPr>
          <a:xfrm>
            <a:off x="152400" y="0"/>
            <a:ext cx="2571600" cy="5143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700"/>
              </a:spcAft>
              <a:buNone/>
            </a:pPr>
            <a:r>
              <a:rPr b="1" lang="en" sz="1000">
                <a:solidFill>
                  <a:srgbClr val="333333"/>
                </a:solidFill>
                <a:highlight>
                  <a:srgbClr val="FFFFFF"/>
                </a:highlight>
                <a:latin typeface="Georgia"/>
                <a:ea typeface="Georgia"/>
                <a:cs typeface="Georgia"/>
                <a:sym typeface="Georgia"/>
              </a:rPr>
              <a:t>Use White Balance settings to achieve more natural-looking photos</a:t>
            </a:r>
            <a:r>
              <a:rPr lang="en" sz="1000">
                <a:solidFill>
                  <a:srgbClr val="333333"/>
                </a:solidFill>
                <a:highlight>
                  <a:srgbClr val="FFFFFF"/>
                </a:highlight>
                <a:latin typeface="Georgia"/>
                <a:ea typeface="Georgia"/>
                <a:cs typeface="Georgia"/>
                <a:sym typeface="Georgia"/>
              </a:rPr>
              <a:t>. Different light sources create a variety of color casts in our photos, not all of which look very natural. DSLR cameras have white balance settings to choose from to help counteract these problems. Some of the most common white balance settings are Auto, Daylight, Shade, Cloudy, Tungsten, Fluorescent and Flash. Try experimenting with these settings, at all different times of day, in different situations. You might even discover some interesting effects.</a:t>
            </a:r>
            <a:endParaRPr sz="1000">
              <a:solidFill>
                <a:schemeClr val="dk1"/>
              </a:solidFill>
              <a:latin typeface="Georgia"/>
              <a:ea typeface="Georgia"/>
              <a:cs typeface="Georgia"/>
              <a:sym typeface="Georgia"/>
            </a:endParaRPr>
          </a:p>
        </p:txBody>
      </p:sp>
      <p:pic>
        <p:nvPicPr>
          <p:cNvPr id="500" name="Google Shape;500;p96"/>
          <p:cNvPicPr preferRelativeResize="0"/>
          <p:nvPr/>
        </p:nvPicPr>
        <p:blipFill>
          <a:blip r:embed="rId3">
            <a:alphaModFix/>
          </a:blip>
          <a:stretch>
            <a:fillRect/>
          </a:stretch>
        </p:blipFill>
        <p:spPr>
          <a:xfrm>
            <a:off x="2695025" y="494950"/>
            <a:ext cx="6230451" cy="41535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97"/>
          <p:cNvPicPr preferRelativeResize="0"/>
          <p:nvPr/>
        </p:nvPicPr>
        <p:blipFill>
          <a:blip r:embed="rId3">
            <a:alphaModFix/>
          </a:blip>
          <a:stretch>
            <a:fillRect/>
          </a:stretch>
        </p:blipFill>
        <p:spPr>
          <a:xfrm>
            <a:off x="0" y="-75640"/>
            <a:ext cx="9144001" cy="3783730"/>
          </a:xfrm>
          <a:prstGeom prst="rect">
            <a:avLst/>
          </a:prstGeom>
          <a:noFill/>
          <a:ln>
            <a:noFill/>
          </a:ln>
        </p:spPr>
      </p:pic>
      <p:sp>
        <p:nvSpPr>
          <p:cNvPr id="506" name="Google Shape;506;p97"/>
          <p:cNvSpPr txBox="1"/>
          <p:nvPr/>
        </p:nvSpPr>
        <p:spPr>
          <a:xfrm>
            <a:off x="1689750" y="3167975"/>
            <a:ext cx="5764500" cy="3000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700"/>
              </a:spcAft>
              <a:buNone/>
            </a:pPr>
            <a:r>
              <a:rPr b="1" lang="en" sz="1000">
                <a:solidFill>
                  <a:srgbClr val="333333"/>
                </a:solidFill>
                <a:highlight>
                  <a:srgbClr val="FFFFFF"/>
                </a:highlight>
                <a:latin typeface="Georgia"/>
                <a:ea typeface="Georgia"/>
                <a:cs typeface="Georgia"/>
                <a:sym typeface="Georgia"/>
              </a:rPr>
              <a:t>Change up the perspective of your shots. </a:t>
            </a:r>
            <a:r>
              <a:rPr lang="en" sz="1000">
                <a:solidFill>
                  <a:srgbClr val="333333"/>
                </a:solidFill>
                <a:highlight>
                  <a:srgbClr val="FFFFFF"/>
                </a:highlight>
                <a:latin typeface="Georgia"/>
                <a:ea typeface="Georgia"/>
                <a:cs typeface="Georgia"/>
                <a:sym typeface="Georgia"/>
              </a:rPr>
              <a:t>Think about depth and spatial relationships between objects in your photos. Get down on the ground, at eye level, shoot from above, look up, see what’s behind you, move in close. Some of the most interesting shots can come from veering away from your normal photography habits.</a:t>
            </a:r>
            <a:endParaRPr sz="1000">
              <a:solidFill>
                <a:srgbClr val="333333"/>
              </a:solidFill>
              <a:highlight>
                <a:srgbClr val="FFFFFF"/>
              </a:highlight>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98"/>
          <p:cNvSpPr txBox="1"/>
          <p:nvPr/>
        </p:nvSpPr>
        <p:spPr>
          <a:xfrm>
            <a:off x="76200" y="152400"/>
            <a:ext cx="3843000" cy="5143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700"/>
              </a:spcAft>
              <a:buNone/>
            </a:pPr>
            <a:r>
              <a:rPr b="1" lang="en" sz="1000">
                <a:solidFill>
                  <a:srgbClr val="333333"/>
                </a:solidFill>
                <a:highlight>
                  <a:srgbClr val="FFFFFF"/>
                </a:highlight>
                <a:latin typeface="Georgia"/>
                <a:ea typeface="Georgia"/>
                <a:cs typeface="Georgia"/>
                <a:sym typeface="Georgia"/>
              </a:rPr>
              <a:t>Get to know your camera’s autofocus capabilities (</a:t>
            </a:r>
            <a:r>
              <a:rPr b="1" lang="en" sz="1000" u="sng">
                <a:solidFill>
                  <a:srgbClr val="1155CC"/>
                </a:solidFill>
                <a:highlight>
                  <a:srgbClr val="FFFFFF"/>
                </a:highlight>
                <a:latin typeface="Georgia"/>
                <a:ea typeface="Georgia"/>
                <a:cs typeface="Georgia"/>
                <a:sym typeface="Georgia"/>
                <a:hlinkClick r:id="rId3">
                  <a:extLst>
                    <a:ext uri="{A12FA001-AC4F-418D-AE19-62706E023703}">
                      <ahyp:hlinkClr val="tx"/>
                    </a:ext>
                  </a:extLst>
                </a:hlinkClick>
              </a:rPr>
              <a:t>AF mode</a:t>
            </a:r>
            <a:r>
              <a:rPr b="1" lang="en" sz="1000">
                <a:solidFill>
                  <a:srgbClr val="333333"/>
                </a:solidFill>
                <a:highlight>
                  <a:srgbClr val="FFFFFF"/>
                </a:highlight>
                <a:latin typeface="Georgia"/>
                <a:ea typeface="Georgia"/>
                <a:cs typeface="Georgia"/>
                <a:sym typeface="Georgia"/>
              </a:rPr>
              <a:t>).</a:t>
            </a:r>
            <a:r>
              <a:rPr lang="en" sz="1000">
                <a:solidFill>
                  <a:srgbClr val="333333"/>
                </a:solidFill>
                <a:highlight>
                  <a:srgbClr val="FFFFFF"/>
                </a:highlight>
                <a:latin typeface="Georgia"/>
                <a:ea typeface="Georgia"/>
                <a:cs typeface="Georgia"/>
                <a:sym typeface="Georgia"/>
              </a:rPr>
              <a:t> When you look through your camera’s lens you will see an array of focus points. The center focus point (which is the most sensitive point) should be pointed straight at your subject. Push the shutter button halfway down to lock the focus, then recompose your shot if you want (because the subject does not have to be in the dead center of your composition), then shoot. If your subject is way off center, you’ll get a clearer shot if you select an off-center focus point that lines up with your subject. If using a wide aperture setting like f/2.8, do not use the lock focus/recompose method, as your subject may become blurred. Instead, choose a focus point closest to your subject to ensure clarity. There are basically two AF modes — ‘One Shot’ and ‘Continuous.’  Canon has One Shot mode and Al Servo mode (continuous), as well as Al Focus mode which is really like One Shot mode with an automatic sensor that allows it to go into Al Servo mode when it detects motion. Greek? Let me make it easy for you. When you are shooting a still subject use One Shot mode. If you have a moving subject that you wish to capture in focus, set your camera to its Continuous focus mode (which is Al Servo on Canon), so that it continually focuses on your moving subject.</a:t>
            </a:r>
            <a:endParaRPr sz="1000">
              <a:solidFill>
                <a:srgbClr val="333333"/>
              </a:solidFill>
              <a:highlight>
                <a:srgbClr val="FFFFFF"/>
              </a:highlight>
              <a:latin typeface="Georgia"/>
              <a:ea typeface="Georgia"/>
              <a:cs typeface="Georgia"/>
              <a:sym typeface="Georgia"/>
            </a:endParaRPr>
          </a:p>
        </p:txBody>
      </p:sp>
      <p:pic>
        <p:nvPicPr>
          <p:cNvPr id="512" name="Google Shape;512;p98"/>
          <p:cNvPicPr preferRelativeResize="0"/>
          <p:nvPr/>
        </p:nvPicPr>
        <p:blipFill>
          <a:blip r:embed="rId4">
            <a:alphaModFix/>
          </a:blip>
          <a:stretch>
            <a:fillRect/>
          </a:stretch>
        </p:blipFill>
        <p:spPr>
          <a:xfrm>
            <a:off x="3960475" y="765237"/>
            <a:ext cx="5103749" cy="37654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99"/>
          <p:cNvSpPr txBox="1"/>
          <p:nvPr/>
        </p:nvSpPr>
        <p:spPr>
          <a:xfrm>
            <a:off x="145625" y="1071750"/>
            <a:ext cx="1562400" cy="300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700"/>
              </a:spcAft>
              <a:buNone/>
            </a:pPr>
            <a:r>
              <a:rPr lang="en" sz="1000">
                <a:solidFill>
                  <a:srgbClr val="333333"/>
                </a:solidFill>
                <a:highlight>
                  <a:srgbClr val="FFFFFF"/>
                </a:highlight>
                <a:latin typeface="Georgia"/>
                <a:ea typeface="Georgia"/>
                <a:cs typeface="Georgia"/>
                <a:sym typeface="Georgia"/>
              </a:rPr>
              <a:t>Low light problems in the shelters can be solved by simply putting up </a:t>
            </a:r>
            <a:r>
              <a:rPr lang="en" sz="1000" u="sng">
                <a:solidFill>
                  <a:srgbClr val="1155CC"/>
                </a:solidFill>
                <a:highlight>
                  <a:srgbClr val="FFFFFF"/>
                </a:highlight>
                <a:latin typeface="Georgia"/>
                <a:ea typeface="Georgia"/>
                <a:cs typeface="Georgia"/>
                <a:sym typeface="Georgia"/>
                <a:hlinkClick r:id="rId3">
                  <a:extLst>
                    <a:ext uri="{A12FA001-AC4F-418D-AE19-62706E023703}">
                      <ahyp:hlinkClr val="tx"/>
                    </a:ext>
                  </a:extLst>
                </a:hlinkClick>
              </a:rPr>
              <a:t>paper chinese lanterns</a:t>
            </a:r>
            <a:r>
              <a:rPr lang="en" sz="1000">
                <a:solidFill>
                  <a:srgbClr val="333333"/>
                </a:solidFill>
                <a:highlight>
                  <a:srgbClr val="FFFFFF"/>
                </a:highlight>
                <a:latin typeface="Georgia"/>
                <a:ea typeface="Georgia"/>
                <a:cs typeface="Georgia"/>
                <a:sym typeface="Georgia"/>
              </a:rPr>
              <a:t> within the centre. (They are really cheap! They can also be made easily.)</a:t>
            </a:r>
            <a:endParaRPr sz="1000">
              <a:solidFill>
                <a:schemeClr val="dk1"/>
              </a:solidFill>
              <a:latin typeface="Georgia"/>
              <a:ea typeface="Georgia"/>
              <a:cs typeface="Georgia"/>
              <a:sym typeface="Georgia"/>
            </a:endParaRPr>
          </a:p>
        </p:txBody>
      </p:sp>
      <p:pic>
        <p:nvPicPr>
          <p:cNvPr id="518" name="Google Shape;518;p99"/>
          <p:cNvPicPr preferRelativeResize="0"/>
          <p:nvPr/>
        </p:nvPicPr>
        <p:blipFill>
          <a:blip r:embed="rId4">
            <a:alphaModFix/>
          </a:blip>
          <a:stretch>
            <a:fillRect/>
          </a:stretch>
        </p:blipFill>
        <p:spPr>
          <a:xfrm>
            <a:off x="1648325" y="126150"/>
            <a:ext cx="7336798" cy="48911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100"/>
          <p:cNvPicPr preferRelativeResize="0"/>
          <p:nvPr/>
        </p:nvPicPr>
        <p:blipFill>
          <a:blip r:embed="rId3">
            <a:alphaModFix/>
          </a:blip>
          <a:stretch>
            <a:fillRect/>
          </a:stretch>
        </p:blipFill>
        <p:spPr>
          <a:xfrm>
            <a:off x="6875" y="301428"/>
            <a:ext cx="4075950" cy="2717318"/>
          </a:xfrm>
          <a:prstGeom prst="rect">
            <a:avLst/>
          </a:prstGeom>
          <a:noFill/>
          <a:ln>
            <a:noFill/>
          </a:ln>
        </p:spPr>
      </p:pic>
      <p:sp>
        <p:nvSpPr>
          <p:cNvPr id="524" name="Google Shape;524;p100"/>
          <p:cNvSpPr txBox="1"/>
          <p:nvPr/>
        </p:nvSpPr>
        <p:spPr>
          <a:xfrm>
            <a:off x="597900" y="3543350"/>
            <a:ext cx="7948200" cy="12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DO NOT USE YOUR POP UP FLASH! </a:t>
            </a:r>
            <a:r>
              <a:rPr lang="en" u="sng">
                <a:solidFill>
                  <a:schemeClr val="hlink"/>
                </a:solidFill>
                <a:latin typeface="Georgia"/>
                <a:ea typeface="Georgia"/>
                <a:cs typeface="Georgia"/>
                <a:sym typeface="Georgia"/>
                <a:hlinkClick r:id="rId4"/>
              </a:rPr>
              <a:t>Here’s</a:t>
            </a:r>
            <a:r>
              <a:rPr lang="en">
                <a:latin typeface="Georgia"/>
                <a:ea typeface="Georgia"/>
                <a:cs typeface="Georgia"/>
                <a:sym typeface="Georgia"/>
              </a:rPr>
              <a:t> why.</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lang="en">
                <a:latin typeface="Georgia"/>
                <a:ea typeface="Georgia"/>
                <a:cs typeface="Georgia"/>
                <a:sym typeface="Georgia"/>
              </a:rPr>
              <a:t>If you have no other choice/want to use the pop up flash, use it with a diffuser, or use an external flash.</a:t>
            </a:r>
            <a:endParaRPr>
              <a:latin typeface="Georgia"/>
              <a:ea typeface="Georgia"/>
              <a:cs typeface="Georgia"/>
              <a:sym typeface="Georgia"/>
            </a:endParaRPr>
          </a:p>
        </p:txBody>
      </p:sp>
      <p:pic>
        <p:nvPicPr>
          <p:cNvPr id="525" name="Google Shape;525;p100"/>
          <p:cNvPicPr preferRelativeResize="0"/>
          <p:nvPr/>
        </p:nvPicPr>
        <p:blipFill>
          <a:blip r:embed="rId5">
            <a:alphaModFix/>
          </a:blip>
          <a:stretch>
            <a:fillRect/>
          </a:stretch>
        </p:blipFill>
        <p:spPr>
          <a:xfrm>
            <a:off x="4134972" y="301425"/>
            <a:ext cx="4987829" cy="271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7"/>
          <p:cNvSpPr txBox="1"/>
          <p:nvPr/>
        </p:nvSpPr>
        <p:spPr>
          <a:xfrm>
            <a:off x="49200" y="1071750"/>
            <a:ext cx="90456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accent1"/>
                </a:solidFill>
                <a:latin typeface="Roboto Condensed"/>
                <a:ea typeface="Roboto Condensed"/>
                <a:cs typeface="Roboto Condensed"/>
                <a:sym typeface="Roboto Condensed"/>
              </a:rPr>
              <a:t>Photos taken may be shared only internally</a:t>
            </a:r>
            <a:r>
              <a:rPr b="1" lang="en" sz="3600">
                <a:solidFill>
                  <a:schemeClr val="dk1"/>
                </a:solidFill>
                <a:latin typeface="Roboto Condensed"/>
                <a:ea typeface="Roboto Condensed"/>
                <a:cs typeface="Roboto Condensed"/>
                <a:sym typeface="Roboto Condensed"/>
              </a:rPr>
              <a:t> with volunteers depending on whether we have trained photographers available in the city and approved nationally.</a:t>
            </a:r>
            <a:endParaRPr b="1" sz="3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01"/>
          <p:cNvSpPr txBox="1"/>
          <p:nvPr/>
        </p:nvSpPr>
        <p:spPr>
          <a:xfrm>
            <a:off x="368775" y="0"/>
            <a:ext cx="8326500" cy="514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Georgia"/>
                <a:ea typeface="Georgia"/>
                <a:cs typeface="Georgia"/>
                <a:sym typeface="Georgia"/>
              </a:rPr>
              <a:t>Don’t forget to go through these links :)</a:t>
            </a:r>
            <a:endParaRPr>
              <a:solidFill>
                <a:schemeClr val="dk1"/>
              </a:solidFill>
              <a:latin typeface="Georgia"/>
              <a:ea typeface="Georgia"/>
              <a:cs typeface="Georgia"/>
              <a:sym typeface="Georgia"/>
            </a:endParaRPr>
          </a:p>
          <a:p>
            <a:pPr indent="-317500" lvl="0" marL="457200" rtl="0" algn="l">
              <a:lnSpc>
                <a:spcPct val="115000"/>
              </a:lnSpc>
              <a:spcBef>
                <a:spcPts val="1000"/>
              </a:spcBef>
              <a:spcAft>
                <a:spcPts val="0"/>
              </a:spcAft>
              <a:buClr>
                <a:srgbClr val="434343"/>
              </a:buClr>
              <a:buSzPts val="1400"/>
              <a:buFont typeface="Georgia"/>
              <a:buChar char="-"/>
            </a:pPr>
            <a:r>
              <a:rPr lang="en" u="sng">
                <a:solidFill>
                  <a:srgbClr val="1155CC"/>
                </a:solidFill>
                <a:latin typeface="Georgia"/>
                <a:ea typeface="Georgia"/>
                <a:cs typeface="Georgia"/>
                <a:sym typeface="Georgia"/>
                <a:hlinkClick r:id="rId3">
                  <a:extLst>
                    <a:ext uri="{A12FA001-AC4F-418D-AE19-62706E023703}">
                      <ahyp:hlinkClr val="tx"/>
                    </a:ext>
                  </a:extLst>
                </a:hlinkClick>
              </a:rPr>
              <a:t>12 Most Common Exposure Problems Faced by Photographers and How to Fix Them</a:t>
            </a:r>
            <a:endParaRPr u="sng">
              <a:solidFill>
                <a:srgbClr val="666666"/>
              </a:solidFill>
              <a:latin typeface="Georgia"/>
              <a:ea typeface="Georgia"/>
              <a:cs typeface="Georgia"/>
              <a:sym typeface="Georgia"/>
            </a:endParaRPr>
          </a:p>
          <a:p>
            <a:pPr indent="0" lvl="0" marL="0" rtl="0" algn="l">
              <a:lnSpc>
                <a:spcPct val="115000"/>
              </a:lnSpc>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If you are still unsure of which software to use for post processing, I’d suggest you to give Lightroom CC a spin. You can follow </a:t>
            </a:r>
            <a:r>
              <a:rPr lang="en" u="sng">
                <a:solidFill>
                  <a:srgbClr val="1155CC"/>
                </a:solidFill>
                <a:latin typeface="Georgia"/>
                <a:ea typeface="Georgia"/>
                <a:cs typeface="Georgia"/>
                <a:sym typeface="Georgia"/>
                <a:hlinkClick r:id="rId4">
                  <a:extLst>
                    <a:ext uri="{A12FA001-AC4F-418D-AE19-62706E023703}">
                      <ahyp:hlinkClr val="tx"/>
                    </a:ext>
                  </a:extLst>
                </a:hlinkClick>
              </a:rPr>
              <a:t>this link</a:t>
            </a:r>
            <a:r>
              <a:rPr lang="en">
                <a:solidFill>
                  <a:schemeClr val="dk1"/>
                </a:solidFill>
                <a:latin typeface="Georgia"/>
                <a:ea typeface="Georgia"/>
                <a:cs typeface="Georgia"/>
                <a:sym typeface="Georgia"/>
              </a:rPr>
              <a:t> to see Lightroom tutorials by Julieanne Kost, Principal Digital Imaging Evangelist, Adobe Systems, Inc. It is one of the easiest high end softwares to use.</a:t>
            </a:r>
            <a:endParaRPr>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lnSpc>
                <a:spcPct val="115000"/>
              </a:lnSpc>
              <a:spcBef>
                <a:spcPts val="0"/>
              </a:spcBef>
              <a:spcAft>
                <a:spcPts val="0"/>
              </a:spcAft>
              <a:buClr>
                <a:schemeClr val="dk1"/>
              </a:buClr>
              <a:buSzPts val="1400"/>
              <a:buFont typeface="Georgia"/>
              <a:buChar char="-"/>
            </a:pPr>
            <a:r>
              <a:rPr lang="en" u="sng">
                <a:solidFill>
                  <a:srgbClr val="1155CC"/>
                </a:solidFill>
                <a:highlight>
                  <a:srgbClr val="FFFFFF"/>
                </a:highlight>
                <a:latin typeface="Georgia"/>
                <a:ea typeface="Georgia"/>
                <a:cs typeface="Georgia"/>
                <a:sym typeface="Georgia"/>
                <a:hlinkClick r:id="rId5">
                  <a:extLst>
                    <a:ext uri="{A12FA001-AC4F-418D-AE19-62706E023703}">
                      <ahyp:hlinkClr val="tx"/>
                    </a:ext>
                  </a:extLst>
                </a:hlinkClick>
              </a:rPr>
              <a:t>Lightroom 6 / CC Tutorial - Quick Start Guide</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u="sng">
                <a:solidFill>
                  <a:srgbClr val="1155CC"/>
                </a:solidFill>
                <a:latin typeface="Georgia"/>
                <a:ea typeface="Georgia"/>
                <a:cs typeface="Georgia"/>
                <a:sym typeface="Georgia"/>
                <a:hlinkClick r:id="rId6">
                  <a:extLst>
                    <a:ext uri="{A12FA001-AC4F-418D-AE19-62706E023703}">
                      <ahyp:hlinkClr val="tx"/>
                    </a:ext>
                  </a:extLst>
                </a:hlinkClick>
              </a:rPr>
              <a:t>The Ultimate Beginner's Introduction to Exposure</a:t>
            </a:r>
            <a:endParaRPr>
              <a:solidFill>
                <a:srgbClr val="3A3A3A"/>
              </a:solidFill>
              <a:latin typeface="Georgia"/>
              <a:ea typeface="Georgia"/>
              <a:cs typeface="Georgia"/>
              <a:sym typeface="Georgia"/>
            </a:endParaRPr>
          </a:p>
          <a:p>
            <a:pPr indent="-317500" lvl="0" marL="457200" rtl="0" algn="l">
              <a:lnSpc>
                <a:spcPct val="115000"/>
              </a:lnSpc>
              <a:spcBef>
                <a:spcPts val="0"/>
              </a:spcBef>
              <a:spcAft>
                <a:spcPts val="0"/>
              </a:spcAft>
              <a:buClr>
                <a:schemeClr val="dk1"/>
              </a:buClr>
              <a:buSzPts val="1400"/>
              <a:buFont typeface="Georgia"/>
              <a:buChar char="-"/>
            </a:pPr>
            <a:r>
              <a:rPr lang="en" u="sng">
                <a:solidFill>
                  <a:srgbClr val="1155CC"/>
                </a:solidFill>
                <a:latin typeface="Georgia"/>
                <a:ea typeface="Georgia"/>
                <a:cs typeface="Georgia"/>
                <a:sym typeface="Georgia"/>
                <a:hlinkClick r:id="rId7">
                  <a:extLst>
                    <a:ext uri="{A12FA001-AC4F-418D-AE19-62706E023703}">
                      <ahyp:hlinkClr val="tx"/>
                    </a:ext>
                  </a:extLst>
                </a:hlinkClick>
              </a:rPr>
              <a:t>Introduction to White Balance</a:t>
            </a:r>
            <a:endParaRPr>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latin typeface="Georgia"/>
                <a:ea typeface="Georgia"/>
                <a:cs typeface="Georgia"/>
                <a:sym typeface="Georgia"/>
              </a:rPr>
              <a:t>In case of any doubts, please do not hesitate to reach out to Kruthika.</a:t>
            </a:r>
            <a:endParaRPr>
              <a:solidFill>
                <a:schemeClr val="dk1"/>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102"/>
          <p:cNvPicPr preferRelativeResize="0"/>
          <p:nvPr/>
        </p:nvPicPr>
        <p:blipFill>
          <a:blip r:embed="rId3">
            <a:alphaModFix/>
          </a:blip>
          <a:stretch>
            <a:fillRect/>
          </a:stretch>
        </p:blipFill>
        <p:spPr>
          <a:xfrm>
            <a:off x="2337050" y="104172"/>
            <a:ext cx="3982992" cy="2464024"/>
          </a:xfrm>
          <a:prstGeom prst="rect">
            <a:avLst/>
          </a:prstGeom>
          <a:noFill/>
          <a:ln>
            <a:noFill/>
          </a:ln>
        </p:spPr>
      </p:pic>
      <p:pic>
        <p:nvPicPr>
          <p:cNvPr id="536" name="Google Shape;536;p102"/>
          <p:cNvPicPr preferRelativeResize="0"/>
          <p:nvPr/>
        </p:nvPicPr>
        <p:blipFill>
          <a:blip r:embed="rId4">
            <a:alphaModFix/>
          </a:blip>
          <a:stretch>
            <a:fillRect/>
          </a:stretch>
        </p:blipFill>
        <p:spPr>
          <a:xfrm>
            <a:off x="7142925" y="104175"/>
            <a:ext cx="1771251" cy="2467620"/>
          </a:xfrm>
          <a:prstGeom prst="rect">
            <a:avLst/>
          </a:prstGeom>
          <a:noFill/>
          <a:ln>
            <a:noFill/>
          </a:ln>
        </p:spPr>
      </p:pic>
      <p:pic>
        <p:nvPicPr>
          <p:cNvPr id="537" name="Google Shape;537;p102"/>
          <p:cNvPicPr preferRelativeResize="0"/>
          <p:nvPr/>
        </p:nvPicPr>
        <p:blipFill>
          <a:blip r:embed="rId5">
            <a:alphaModFix/>
          </a:blip>
          <a:stretch>
            <a:fillRect/>
          </a:stretch>
        </p:blipFill>
        <p:spPr>
          <a:xfrm>
            <a:off x="83399" y="104175"/>
            <a:ext cx="1771263" cy="2464026"/>
          </a:xfrm>
          <a:prstGeom prst="rect">
            <a:avLst/>
          </a:prstGeom>
          <a:noFill/>
          <a:ln>
            <a:noFill/>
          </a:ln>
        </p:spPr>
      </p:pic>
      <p:pic>
        <p:nvPicPr>
          <p:cNvPr id="538" name="Google Shape;538;p102"/>
          <p:cNvPicPr preferRelativeResize="0"/>
          <p:nvPr/>
        </p:nvPicPr>
        <p:blipFill>
          <a:blip r:embed="rId6">
            <a:alphaModFix/>
          </a:blip>
          <a:stretch>
            <a:fillRect/>
          </a:stretch>
        </p:blipFill>
        <p:spPr>
          <a:xfrm>
            <a:off x="4685712" y="2629525"/>
            <a:ext cx="3539334" cy="2464024"/>
          </a:xfrm>
          <a:prstGeom prst="rect">
            <a:avLst/>
          </a:prstGeom>
          <a:noFill/>
          <a:ln>
            <a:noFill/>
          </a:ln>
        </p:spPr>
      </p:pic>
      <p:pic>
        <p:nvPicPr>
          <p:cNvPr id="539" name="Google Shape;539;p102"/>
          <p:cNvPicPr preferRelativeResize="0"/>
          <p:nvPr/>
        </p:nvPicPr>
        <p:blipFill>
          <a:blip r:embed="rId7">
            <a:alphaModFix/>
          </a:blip>
          <a:stretch>
            <a:fillRect/>
          </a:stretch>
        </p:blipFill>
        <p:spPr>
          <a:xfrm>
            <a:off x="462924" y="2629525"/>
            <a:ext cx="3981476" cy="24640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103"/>
          <p:cNvPicPr preferRelativeResize="0"/>
          <p:nvPr/>
        </p:nvPicPr>
        <p:blipFill>
          <a:blip r:embed="rId3">
            <a:alphaModFix/>
          </a:blip>
          <a:stretch>
            <a:fillRect/>
          </a:stretch>
        </p:blipFill>
        <p:spPr>
          <a:xfrm>
            <a:off x="6130955" y="2528750"/>
            <a:ext cx="3004244" cy="2254337"/>
          </a:xfrm>
          <a:prstGeom prst="rect">
            <a:avLst/>
          </a:prstGeom>
          <a:noFill/>
          <a:ln>
            <a:noFill/>
          </a:ln>
        </p:spPr>
      </p:pic>
      <p:pic>
        <p:nvPicPr>
          <p:cNvPr id="545" name="Google Shape;545;p103"/>
          <p:cNvPicPr preferRelativeResize="0"/>
          <p:nvPr/>
        </p:nvPicPr>
        <p:blipFill>
          <a:blip r:embed="rId4">
            <a:alphaModFix/>
          </a:blip>
          <a:stretch>
            <a:fillRect/>
          </a:stretch>
        </p:blipFill>
        <p:spPr>
          <a:xfrm>
            <a:off x="6130948" y="241650"/>
            <a:ext cx="3004247" cy="2252642"/>
          </a:xfrm>
          <a:prstGeom prst="rect">
            <a:avLst/>
          </a:prstGeom>
          <a:noFill/>
          <a:ln>
            <a:noFill/>
          </a:ln>
        </p:spPr>
      </p:pic>
      <p:pic>
        <p:nvPicPr>
          <p:cNvPr id="546" name="Google Shape;546;p103"/>
          <p:cNvPicPr preferRelativeResize="0"/>
          <p:nvPr/>
        </p:nvPicPr>
        <p:blipFill>
          <a:blip r:embed="rId5">
            <a:alphaModFix/>
          </a:blip>
          <a:stretch>
            <a:fillRect/>
          </a:stretch>
        </p:blipFill>
        <p:spPr>
          <a:xfrm>
            <a:off x="3126715" y="2529587"/>
            <a:ext cx="3024179" cy="2252658"/>
          </a:xfrm>
          <a:prstGeom prst="rect">
            <a:avLst/>
          </a:prstGeom>
          <a:noFill/>
          <a:ln>
            <a:noFill/>
          </a:ln>
        </p:spPr>
      </p:pic>
      <p:pic>
        <p:nvPicPr>
          <p:cNvPr id="547" name="Google Shape;547;p103"/>
          <p:cNvPicPr preferRelativeResize="0"/>
          <p:nvPr/>
        </p:nvPicPr>
        <p:blipFill>
          <a:blip r:embed="rId6">
            <a:alphaModFix/>
          </a:blip>
          <a:stretch>
            <a:fillRect/>
          </a:stretch>
        </p:blipFill>
        <p:spPr>
          <a:xfrm>
            <a:off x="3126711" y="249064"/>
            <a:ext cx="3004247" cy="2252670"/>
          </a:xfrm>
          <a:prstGeom prst="rect">
            <a:avLst/>
          </a:prstGeom>
          <a:noFill/>
          <a:ln>
            <a:noFill/>
          </a:ln>
        </p:spPr>
      </p:pic>
      <p:pic>
        <p:nvPicPr>
          <p:cNvPr id="548" name="Google Shape;548;p103"/>
          <p:cNvPicPr preferRelativeResize="0"/>
          <p:nvPr/>
        </p:nvPicPr>
        <p:blipFill>
          <a:blip r:embed="rId7">
            <a:alphaModFix/>
          </a:blip>
          <a:stretch>
            <a:fillRect/>
          </a:stretch>
        </p:blipFill>
        <p:spPr>
          <a:xfrm>
            <a:off x="49925" y="2529578"/>
            <a:ext cx="3004247" cy="2252670"/>
          </a:xfrm>
          <a:prstGeom prst="rect">
            <a:avLst/>
          </a:prstGeom>
          <a:noFill/>
          <a:ln>
            <a:noFill/>
          </a:ln>
        </p:spPr>
      </p:pic>
      <p:pic>
        <p:nvPicPr>
          <p:cNvPr id="549" name="Google Shape;549;p103"/>
          <p:cNvPicPr preferRelativeResize="0"/>
          <p:nvPr/>
        </p:nvPicPr>
        <p:blipFill>
          <a:blip r:embed="rId8">
            <a:alphaModFix/>
          </a:blip>
          <a:stretch>
            <a:fillRect/>
          </a:stretch>
        </p:blipFill>
        <p:spPr>
          <a:xfrm>
            <a:off x="49930" y="249064"/>
            <a:ext cx="3004244" cy="223780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04"/>
          <p:cNvSpPr txBox="1"/>
          <p:nvPr/>
        </p:nvSpPr>
        <p:spPr>
          <a:xfrm>
            <a:off x="3272700" y="206075"/>
            <a:ext cx="2598600" cy="4002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Graduations Day shots! </a:t>
            </a:r>
            <a:endParaRPr b="1"/>
          </a:p>
        </p:txBody>
      </p:sp>
      <p:pic>
        <p:nvPicPr>
          <p:cNvPr id="555" name="Google Shape;555;p104"/>
          <p:cNvPicPr preferRelativeResize="0"/>
          <p:nvPr/>
        </p:nvPicPr>
        <p:blipFill>
          <a:blip r:embed="rId3">
            <a:alphaModFix/>
          </a:blip>
          <a:stretch>
            <a:fillRect/>
          </a:stretch>
        </p:blipFill>
        <p:spPr>
          <a:xfrm>
            <a:off x="123563" y="2022150"/>
            <a:ext cx="2956999" cy="1971325"/>
          </a:xfrm>
          <a:prstGeom prst="rect">
            <a:avLst/>
          </a:prstGeom>
          <a:noFill/>
          <a:ln>
            <a:noFill/>
          </a:ln>
        </p:spPr>
      </p:pic>
      <p:pic>
        <p:nvPicPr>
          <p:cNvPr id="556" name="Google Shape;556;p104"/>
          <p:cNvPicPr preferRelativeResize="0"/>
          <p:nvPr/>
        </p:nvPicPr>
        <p:blipFill>
          <a:blip r:embed="rId4">
            <a:alphaModFix/>
          </a:blip>
          <a:stretch>
            <a:fillRect/>
          </a:stretch>
        </p:blipFill>
        <p:spPr>
          <a:xfrm>
            <a:off x="3243863" y="2022150"/>
            <a:ext cx="3504581" cy="1971324"/>
          </a:xfrm>
          <a:prstGeom prst="rect">
            <a:avLst/>
          </a:prstGeom>
          <a:noFill/>
          <a:ln>
            <a:noFill/>
          </a:ln>
        </p:spPr>
      </p:pic>
      <p:pic>
        <p:nvPicPr>
          <p:cNvPr id="557" name="Google Shape;557;p104"/>
          <p:cNvPicPr preferRelativeResize="0"/>
          <p:nvPr/>
        </p:nvPicPr>
        <p:blipFill>
          <a:blip r:embed="rId5">
            <a:alphaModFix/>
          </a:blip>
          <a:stretch>
            <a:fillRect/>
          </a:stretch>
        </p:blipFill>
        <p:spPr>
          <a:xfrm>
            <a:off x="6911738" y="2022150"/>
            <a:ext cx="2108700" cy="2108700"/>
          </a:xfrm>
          <a:prstGeom prst="rect">
            <a:avLst/>
          </a:prstGeom>
          <a:noFill/>
          <a:ln>
            <a:noFill/>
          </a:ln>
        </p:spPr>
      </p:pic>
      <p:sp>
        <p:nvSpPr>
          <p:cNvPr id="558" name="Google Shape;558;p104"/>
          <p:cNvSpPr/>
          <p:nvPr/>
        </p:nvSpPr>
        <p:spPr>
          <a:xfrm>
            <a:off x="764763" y="2204238"/>
            <a:ext cx="1674600" cy="1744500"/>
          </a:xfrm>
          <a:prstGeom prst="noSmoking">
            <a:avLst>
              <a:gd fmla="val 18750" name="adj"/>
            </a:avLst>
          </a:prstGeom>
          <a:solidFill>
            <a:srgbClr val="E066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8"/>
          <p:cNvSpPr txBox="1"/>
          <p:nvPr/>
        </p:nvSpPr>
        <p:spPr>
          <a:xfrm>
            <a:off x="593550" y="1822800"/>
            <a:ext cx="7956900" cy="1497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800"/>
              </a:spcBef>
              <a:spcAft>
                <a:spcPts val="600"/>
              </a:spcAft>
              <a:buNone/>
            </a:pPr>
            <a:r>
              <a:rPr b="1" lang="en" sz="3600">
                <a:solidFill>
                  <a:srgbClr val="ED1849"/>
                </a:solidFill>
                <a:latin typeface="Roboto Condensed"/>
                <a:ea typeface="Roboto Condensed"/>
                <a:cs typeface="Roboto Condensed"/>
                <a:sym typeface="Roboto Condensed"/>
              </a:rPr>
              <a:t>Guidelines for Photographers</a:t>
            </a:r>
            <a:endParaRPr b="1" sz="3600">
              <a:solidFill>
                <a:srgbClr val="ED1849"/>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9"/>
          <p:cNvSpPr txBox="1"/>
          <p:nvPr/>
        </p:nvSpPr>
        <p:spPr>
          <a:xfrm>
            <a:off x="129000" y="955675"/>
            <a:ext cx="86118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latin typeface="Roboto Condensed"/>
                <a:ea typeface="Roboto Condensed"/>
                <a:cs typeface="Roboto Condensed"/>
                <a:sym typeface="Roboto Condensed"/>
              </a:rPr>
              <a:t>Photographs can be taken only after prior </a:t>
            </a:r>
            <a:r>
              <a:rPr b="1" lang="en" sz="3600">
                <a:solidFill>
                  <a:schemeClr val="accent1"/>
                </a:solidFill>
                <a:latin typeface="Roboto Condensed"/>
                <a:ea typeface="Roboto Condensed"/>
                <a:cs typeface="Roboto Condensed"/>
                <a:sym typeface="Roboto Condensed"/>
              </a:rPr>
              <a:t>approval of the Shelter Authority.</a:t>
            </a:r>
            <a:endParaRPr b="1" sz="3600">
              <a:solidFill>
                <a:schemeClr val="accent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0"/>
          <p:cNvSpPr txBox="1"/>
          <p:nvPr/>
        </p:nvSpPr>
        <p:spPr>
          <a:xfrm>
            <a:off x="472625" y="955675"/>
            <a:ext cx="84831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1800">
              <a:solidFill>
                <a:schemeClr val="dk1"/>
              </a:solidFill>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rPr b="1" lang="en" sz="3600">
                <a:solidFill>
                  <a:schemeClr val="dk1"/>
                </a:solidFill>
                <a:latin typeface="Roboto Condensed"/>
                <a:ea typeface="Roboto Condensed"/>
                <a:cs typeface="Roboto Condensed"/>
                <a:sym typeface="Roboto Condensed"/>
              </a:rPr>
              <a:t>Pictures of children in </a:t>
            </a:r>
            <a:r>
              <a:rPr b="1" lang="en" sz="3600">
                <a:solidFill>
                  <a:schemeClr val="accent1"/>
                </a:solidFill>
                <a:latin typeface="Roboto Condensed"/>
                <a:ea typeface="Roboto Condensed"/>
                <a:cs typeface="Roboto Condensed"/>
                <a:sym typeface="Roboto Condensed"/>
              </a:rPr>
              <a:t>compromising positions</a:t>
            </a:r>
            <a:r>
              <a:rPr b="1" lang="en" sz="3600">
                <a:solidFill>
                  <a:schemeClr val="dk1"/>
                </a:solidFill>
                <a:latin typeface="Roboto Condensed"/>
                <a:ea typeface="Roboto Condensed"/>
                <a:cs typeface="Roboto Condensed"/>
                <a:sym typeface="Roboto Condensed"/>
              </a:rPr>
              <a:t> should not be clicked. </a:t>
            </a:r>
            <a:endParaRPr b="1" sz="3600">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1F497D"/>
      </a:dk2>
      <a:lt2>
        <a:srgbClr val="EEECE1"/>
      </a:lt2>
      <a:accent1>
        <a:srgbClr val="ED1849"/>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